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376" r:id="rId3"/>
    <p:sldId id="440" r:id="rId4"/>
    <p:sldId id="346" r:id="rId5"/>
    <p:sldId id="347" r:id="rId6"/>
    <p:sldId id="367" r:id="rId7"/>
    <p:sldId id="275" r:id="rId8"/>
    <p:sldId id="282" r:id="rId9"/>
    <p:sldId id="348" r:id="rId10"/>
    <p:sldId id="355" r:id="rId11"/>
    <p:sldId id="858" r:id="rId12"/>
    <p:sldId id="431" r:id="rId13"/>
    <p:sldId id="442" r:id="rId14"/>
    <p:sldId id="551" r:id="rId15"/>
    <p:sldId id="353" r:id="rId16"/>
    <p:sldId id="390" r:id="rId17"/>
    <p:sldId id="364" r:id="rId18"/>
    <p:sldId id="476" r:id="rId19"/>
    <p:sldId id="459" r:id="rId20"/>
    <p:sldId id="856" r:id="rId21"/>
    <p:sldId id="857" r:id="rId22"/>
    <p:sldId id="433" r:id="rId23"/>
    <p:sldId id="434" r:id="rId24"/>
    <p:sldId id="445" r:id="rId25"/>
    <p:sldId id="446" r:id="rId26"/>
    <p:sldId id="447" r:id="rId27"/>
    <p:sldId id="448" r:id="rId28"/>
    <p:sldId id="450" r:id="rId29"/>
    <p:sldId id="477" r:id="rId30"/>
    <p:sldId id="480" r:id="rId31"/>
    <p:sldId id="481" r:id="rId32"/>
    <p:sldId id="485" r:id="rId33"/>
    <p:sldId id="486" r:id="rId34"/>
    <p:sldId id="479" r:id="rId35"/>
    <p:sldId id="674" r:id="rId36"/>
    <p:sldId id="662" r:id="rId37"/>
    <p:sldId id="694" r:id="rId38"/>
    <p:sldId id="695" r:id="rId39"/>
    <p:sldId id="663" r:id="rId40"/>
    <p:sldId id="696" r:id="rId41"/>
    <p:sldId id="666" r:id="rId42"/>
    <p:sldId id="581" r:id="rId43"/>
    <p:sldId id="582" r:id="rId44"/>
    <p:sldId id="584" r:id="rId45"/>
    <p:sldId id="586" r:id="rId46"/>
    <p:sldId id="588" r:id="rId47"/>
    <p:sldId id="648" r:id="rId48"/>
    <p:sldId id="577"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6205" autoAdjust="0"/>
  </p:normalViewPr>
  <p:slideViewPr>
    <p:cSldViewPr snapToGrid="0" snapToObjects="1">
      <p:cViewPr varScale="1">
        <p:scale>
          <a:sx n="126" d="100"/>
          <a:sy n="126" d="100"/>
        </p:scale>
        <p:origin x="178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B3A8D4-7011-664C-9542-3CCF3298112C}" type="datetimeFigureOut">
              <a:rPr lang="en-US" smtClean="0"/>
              <a:t>11/27/18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DE0FBC-D748-A540-91B8-36363462630A}" type="slidenum">
              <a:rPr lang="en-US" smtClean="0"/>
              <a:t>‹#›</a:t>
            </a:fld>
            <a:endParaRPr lang="en-US"/>
          </a:p>
        </p:txBody>
      </p:sp>
    </p:spTree>
    <p:extLst>
      <p:ext uri="{BB962C8B-B14F-4D97-AF65-F5344CB8AC3E}">
        <p14:creationId xmlns:p14="http://schemas.microsoft.com/office/powerpoint/2010/main" val="42028483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google.com/search?q=chromosome+ideogram&amp;tbm=isch&amp;tbo=u&amp;source=univ&amp;sa=X&amp;ei=KLoJVZ6HM4ypgwSXyIKACw&amp;ved=0CCEQsAQ"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google.com/search?q=chromosome+ideogram&amp;tbm=isch&amp;tbo=u&amp;source=univ&amp;sa=X&amp;ei=KLoJVZ6HM4ypgwSXyIKACw&amp;ved=0CCEQsAQ"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Ridge_regression"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en.wikipedia.org/wiki/Tikhonov_regularizatio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Lasso_(statistic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Genomics</a:t>
            </a:r>
          </a:p>
          <a:p>
            <a:r>
              <a:rPr lang="en-US" dirty="0"/>
              <a:t>Facebook?</a:t>
            </a:r>
            <a:r>
              <a:rPr lang="en-US" baseline="0" dirty="0"/>
              <a:t> </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16</a:t>
            </a:fld>
            <a:endParaRPr lang="en-US"/>
          </a:p>
        </p:txBody>
      </p:sp>
    </p:spTree>
    <p:extLst>
      <p:ext uri="{BB962C8B-B14F-4D97-AF65-F5344CB8AC3E}">
        <p14:creationId xmlns:p14="http://schemas.microsoft.com/office/powerpoint/2010/main" val="146231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Excited!!!</a:t>
            </a:r>
          </a:p>
          <a:p>
            <a:r>
              <a:rPr lang="en-US" dirty="0"/>
              <a:t>Building catalog, in</a:t>
            </a:r>
            <a:r>
              <a:rPr lang="en-US" baseline="0" dirty="0"/>
              <a:t> the </a:t>
            </a:r>
            <a:r>
              <a:rPr lang="en-US" baseline="0" dirty="0" err="1"/>
              <a:t>hayday</a:t>
            </a:r>
            <a:r>
              <a:rPr lang="en-US" baseline="0" dirty="0"/>
              <a:t> of looking at these </a:t>
            </a:r>
          </a:p>
          <a:p>
            <a:r>
              <a:rPr lang="en-US" baseline="0" dirty="0"/>
              <a:t>Resource. Post-1000GP era</a:t>
            </a:r>
            <a:endParaRPr lang="en-US" dirty="0"/>
          </a:p>
          <a:p>
            <a:r>
              <a:rPr lang="en-US" dirty="0"/>
              <a:t>Now</a:t>
            </a:r>
            <a:r>
              <a:rPr lang="en-US" baseline="0" dirty="0"/>
              <a:t> we have a list of genetic variants, let’s look at how they contribute to phenotypic variation through GWAS</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5C54E2-A8E2-E445-A3B3-C1A169A2945B}" type="slidenum">
              <a:rPr lang="en-US"/>
              <a:pPr/>
              <a:t>20</a:t>
            </a:fld>
            <a:endParaRPr lang="en-US"/>
          </a:p>
        </p:txBody>
      </p:sp>
      <p:sp>
        <p:nvSpPr>
          <p:cNvPr id="482306" name="Rectangle 1026"/>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82307" name="Rectangle 1027"/>
          <p:cNvSpPr>
            <a:spLocks noGrp="1" noChangeArrowheads="1"/>
          </p:cNvSpPr>
          <p:nvPr>
            <p:ph type="body" idx="1"/>
          </p:nvPr>
        </p:nvSpPr>
        <p:spPr bwMode="auto">
          <a:xfrm>
            <a:off x="914400" y="4343400"/>
            <a:ext cx="896541" cy="366184"/>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213002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94C3EA-A1B8-0243-9E36-C241E0129C1A}" type="slidenum">
              <a:rPr lang="en-US"/>
              <a:pPr/>
              <a:t>21</a:t>
            </a:fld>
            <a:endParaRPr lang="en-US"/>
          </a:p>
        </p:txBody>
      </p:sp>
      <p:sp>
        <p:nvSpPr>
          <p:cNvPr id="5038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914400" y="4343400"/>
            <a:ext cx="896541" cy="366184"/>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18718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chromosome ideogram</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22</a:t>
            </a:fld>
            <a:endParaRPr lang="en-US"/>
          </a:p>
        </p:txBody>
      </p:sp>
    </p:spTree>
    <p:extLst>
      <p:ext uri="{BB962C8B-B14F-4D97-AF65-F5344CB8AC3E}">
        <p14:creationId xmlns:p14="http://schemas.microsoft.com/office/powerpoint/2010/main" val="1709352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a:t>Figure for height</a:t>
            </a:r>
          </a:p>
          <a:p>
            <a:r>
              <a:rPr lang="en-US" sz="1100" dirty="0"/>
              <a:t>Despite the success of GWAS of identifying SNPs associated with </a:t>
            </a:r>
            <a:r>
              <a:rPr lang="en-US" sz="1100" dirty="0" err="1"/>
              <a:t>diesease</a:t>
            </a:r>
            <a:r>
              <a:rPr lang="en-US" sz="1100" dirty="0"/>
              <a:t>, the major criticism/concern of GWAS is that these GWAS hits only </a:t>
            </a:r>
          </a:p>
          <a:p>
            <a:r>
              <a:rPr lang="en-US" sz="1100" dirty="0"/>
              <a:t>There is a growing evidence that even all the common variants are combined, we cannot explain all of the heritability of traits. This leads to an argument that the heritability is not missing, but hidden in other factors. </a:t>
            </a:r>
          </a:p>
          <a:p>
            <a:r>
              <a:rPr lang="en-US" sz="1100" dirty="0"/>
              <a:t>, was reported to pair with a second-hit CNV involving a 1.5Mb deletion ay chromosome locus</a:t>
            </a:r>
          </a:p>
          <a:p>
            <a:r>
              <a:rPr lang="en-US" sz="1100" dirty="0"/>
              <a:t>I am particularly interested in the joint effect of multiple variants on phenotypes. Now let’s look at how we address this problem.</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illustration of the scenario that multiple genetic variants (e.g. </a:t>
            </a:r>
            <a:r>
              <a:rPr lang="en-US" dirty="0" err="1"/>
              <a:t>genic</a:t>
            </a:r>
            <a:r>
              <a:rPr lang="en-US" dirty="0"/>
              <a:t> CNVs) overlapping with genes, in the form of a </a:t>
            </a:r>
            <a:r>
              <a:rPr lang="en-US" dirty="0" err="1"/>
              <a:t>subnetwork</a:t>
            </a:r>
            <a:r>
              <a:rPr lang="en-US" dirty="0"/>
              <a:t>, are jointly associated with different phenotypes. Genetic variants are treated as features and categorical phenotypes are represented as labels in the models. Each of three exemplar </a:t>
            </a:r>
            <a:r>
              <a:rPr lang="en-US" dirty="0" err="1"/>
              <a:t>genic</a:t>
            </a:r>
            <a:r>
              <a:rPr lang="en-US" dirty="0"/>
              <a:t> CNVs (CNV A, CNV B, CNV C) has three genotypes (CN0, CN1, CN2) and overlaps with corresponding genes (Gene A, Gene B, Gene C). The </a:t>
            </a:r>
            <a:r>
              <a:rPr lang="en-US" dirty="0" err="1"/>
              <a:t>subnetwork</a:t>
            </a:r>
            <a:r>
              <a:rPr lang="en-US" dirty="0"/>
              <a:t>/pathway among these </a:t>
            </a:r>
            <a:r>
              <a:rPr lang="en-US" dirty="0" err="1"/>
              <a:t>genic</a:t>
            </a:r>
            <a:r>
              <a:rPr lang="en-US" dirty="0"/>
              <a:t> CNVs, as shown in the dotted oval, is formed by connecting the corresponding genes with biological interactions such as protein-protein interactions extracted from a protein-protein interaction network. The feature matrix is formed by coalescing the genotype profiles of all the samples under investigation. The open squares on labels represent the phenotype class of 0 and the closed squares represent that of 1. In this example, sample 2 is associated with phenotype class 1 has the only genotype combination (CN0, CN0, CN1) for the three CNVs respectively, as marked in closed squares for the genotype profiles and highlighted in blue square in the feature matrix. The samples with all the other combinations of genotypes for the three CNVs (open squares of the genotype profiles in the features) are associated with phenotype class 0. </a:t>
            </a:r>
          </a:p>
        </p:txBody>
      </p:sp>
      <p:sp>
        <p:nvSpPr>
          <p:cNvPr id="4" name="Slide Number Placeholder 3"/>
          <p:cNvSpPr>
            <a:spLocks noGrp="1"/>
          </p:cNvSpPr>
          <p:nvPr>
            <p:ph type="sldNum" sz="quarter" idx="10"/>
          </p:nvPr>
        </p:nvSpPr>
        <p:spPr/>
        <p:txBody>
          <a:bodyPr/>
          <a:lstStyle/>
          <a:p>
            <a:fld id="{E8B3A625-8E21-4788-91C9-CDCF6225C2C0}"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changes for identifying such joint effect</a:t>
            </a:r>
            <a:r>
              <a:rPr lang="en-US" baseline="0" dirty="0"/>
              <a:t> of multiple variants lie in two-folds. </a:t>
            </a:r>
            <a:endParaRPr lang="en-US" dirty="0"/>
          </a:p>
          <a:p>
            <a:r>
              <a:rPr lang="en-US" dirty="0"/>
              <a:t>N is a large number,</a:t>
            </a:r>
            <a:r>
              <a:rPr lang="en-US" baseline="0" dirty="0"/>
              <a:t> tens of thousands CNVs, tens of millions of INDELs/SNPs</a:t>
            </a:r>
          </a:p>
          <a:p>
            <a:r>
              <a:rPr lang="en-US" baseline="0" dirty="0"/>
              <a:t>Imagine these needles are tied together along a string, then it’s easier to find them in a haystack</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Back to the needles</a:t>
            </a:r>
            <a:r>
              <a:rPr lang="en-US" baseline="0" dirty="0"/>
              <a:t> in the haystack analogy. Imagine these needles are distributed but there a few that are tied together along a thread. We will focus on these linked needles because they are easier to spot than dispersed ones.</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5</a:t>
            </a:fld>
            <a:endParaRPr lang="en-US"/>
          </a:p>
        </p:txBody>
      </p:sp>
    </p:spTree>
    <p:extLst>
      <p:ext uri="{BB962C8B-B14F-4D97-AF65-F5344CB8AC3E}">
        <p14:creationId xmlns:p14="http://schemas.microsoft.com/office/powerpoint/2010/main" val="1059671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864931">
              <a:defRPr/>
            </a:pPr>
            <a:r>
              <a:rPr lang="en-US" sz="1900" dirty="0"/>
              <a:t>The mutations of </a:t>
            </a:r>
            <a:r>
              <a:rPr lang="en-US" sz="1900" i="1" dirty="0"/>
              <a:t>PTEN</a:t>
            </a:r>
            <a:r>
              <a:rPr lang="en-US" sz="1900" dirty="0"/>
              <a:t> tumor suppressor gene have been reported to have population disparity in cancers:</a:t>
            </a:r>
          </a:p>
          <a:p>
            <a:pPr marL="0" lvl="1" defTabSz="864931">
              <a:defRPr/>
            </a:pPr>
            <a:r>
              <a:rPr lang="en-US" sz="1900" dirty="0"/>
              <a:t>These observations may imply that besides </a:t>
            </a:r>
            <a:r>
              <a:rPr lang="en-US" sz="1900" i="1" dirty="0"/>
              <a:t>PTEN</a:t>
            </a:r>
            <a:r>
              <a:rPr lang="en-US" sz="1900" dirty="0"/>
              <a:t>, the other genes in this group should be checked for their population disparity and additionally examined for their effects on outcome in these cancer types. </a:t>
            </a:r>
            <a:endParaRPr lang="en-US" sz="1500" b="1"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64931">
              <a:defRPr/>
            </a:pPr>
            <a:r>
              <a:rPr lang="en-US" dirty="0"/>
              <a:t>Combinatorial regulation is a feature of </a:t>
            </a:r>
            <a:r>
              <a:rPr lang="en-US" dirty="0" err="1"/>
              <a:t>miRNA</a:t>
            </a:r>
            <a:r>
              <a:rPr lang="en-US" dirty="0"/>
              <a:t> regulation. A given </a:t>
            </a:r>
            <a:r>
              <a:rPr lang="en-US" dirty="0" err="1"/>
              <a:t>miRNA</a:t>
            </a:r>
            <a:r>
              <a:rPr lang="en-US" dirty="0"/>
              <a:t> may have multiple different mRNA targets, and a given target might similarly be targeted by multiple </a:t>
            </a:r>
            <a:r>
              <a:rPr lang="en-US" dirty="0" err="1"/>
              <a:t>miRNAs</a:t>
            </a:r>
            <a:r>
              <a:rPr lang="en-US" dirty="0"/>
              <a:t>.</a:t>
            </a:r>
          </a:p>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32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chromosome ideogram</a:t>
            </a:r>
            <a:endParaRPr lang="en-US" dirty="0"/>
          </a:p>
          <a:p>
            <a:r>
              <a:rPr lang="en-US" dirty="0"/>
              <a:t>Conduct disease association using GWAS, however, still exists some problems, such as the hidden </a:t>
            </a:r>
            <a:r>
              <a:rPr lang="en-US" dirty="0" err="1"/>
              <a:t>heritabilities</a:t>
            </a:r>
            <a:r>
              <a:rPr lang="en-US" dirty="0"/>
              <a:t>.  </a:t>
            </a:r>
          </a:p>
          <a:p>
            <a:r>
              <a:rPr lang="en-US" dirty="0"/>
              <a:t>SNP only, MAF &gt; 0.05, single locus test, high dimensionality, limited sample size induces hardware limitations and and time consuming.</a:t>
            </a:r>
          </a:p>
        </p:txBody>
      </p:sp>
      <p:sp>
        <p:nvSpPr>
          <p:cNvPr id="4" name="Slide Number Placeholder 3"/>
          <p:cNvSpPr>
            <a:spLocks noGrp="1"/>
          </p:cNvSpPr>
          <p:nvPr>
            <p:ph type="sldNum" sz="quarter" idx="10"/>
          </p:nvPr>
        </p:nvSpPr>
        <p:spPr/>
        <p:txBody>
          <a:bodyPr/>
          <a:lstStyle/>
          <a:p>
            <a:fld id="{7EDE0FBC-D748-A540-91B8-36363462630A}" type="slidenum">
              <a:rPr lang="en-US" smtClean="0"/>
              <a:t>35</a:t>
            </a:fld>
            <a:endParaRPr lang="en-US"/>
          </a:p>
        </p:txBody>
      </p:sp>
    </p:spTree>
    <p:extLst>
      <p:ext uri="{BB962C8B-B14F-4D97-AF65-F5344CB8AC3E}">
        <p14:creationId xmlns:p14="http://schemas.microsoft.com/office/powerpoint/2010/main" val="3601546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polygenic models (additive models)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Despite</a:t>
            </a:r>
            <a:r>
              <a:rPr lang="en-US" sz="1200" kern="1200" baseline="0" dirty="0">
                <a:solidFill>
                  <a:schemeClr val="tx1"/>
                </a:solidFill>
                <a:latin typeface="+mn-lt"/>
                <a:ea typeface="+mn-ea"/>
                <a:cs typeface="+mn-cs"/>
              </a:rPr>
              <a:t> the success of GWAS of identifying SNPs associated with </a:t>
            </a:r>
            <a:r>
              <a:rPr lang="en-US" sz="1200" kern="1200" baseline="0" dirty="0" err="1">
                <a:solidFill>
                  <a:schemeClr val="tx1"/>
                </a:solidFill>
                <a:latin typeface="+mn-lt"/>
                <a:ea typeface="+mn-ea"/>
                <a:cs typeface="+mn-cs"/>
              </a:rPr>
              <a:t>diesease</a:t>
            </a:r>
            <a:r>
              <a:rPr lang="en-US" sz="1200" kern="1200" baseline="0" dirty="0">
                <a:solidFill>
                  <a:schemeClr val="tx1"/>
                </a:solidFill>
                <a:latin typeface="+mn-lt"/>
                <a:ea typeface="+mn-ea"/>
                <a:cs typeface="+mn-cs"/>
              </a:rPr>
              <a:t>, the major criticism/concern of GWAS is that these GWAS hits only </a:t>
            </a:r>
          </a:p>
          <a:p>
            <a:r>
              <a:rPr lang="en-US" sz="1200" kern="1200" baseline="0" dirty="0">
                <a:solidFill>
                  <a:schemeClr val="tx1"/>
                </a:solidFill>
                <a:latin typeface="+mn-lt"/>
                <a:ea typeface="+mn-ea"/>
                <a:cs typeface="+mn-cs"/>
              </a:rPr>
              <a:t>There is a growing evidence that even all the common variants are combined, we cannot explain all of the heritability of traits. This leads to an argument that the heritability is not missing, but hidden in other factors. </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was reported to pair with a second-hit CNV involving a 1.5Mb deletion ay chromosome locus</a:t>
            </a:r>
          </a:p>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36</a:t>
            </a:fld>
            <a:endParaRPr lang="en-US"/>
          </a:p>
        </p:txBody>
      </p:sp>
    </p:spTree>
    <p:extLst>
      <p:ext uri="{BB962C8B-B14F-4D97-AF65-F5344CB8AC3E}">
        <p14:creationId xmlns:p14="http://schemas.microsoft.com/office/powerpoint/2010/main" val="4250368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Develop covariate-aware models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pairwise epistatic analysis on a categorical trait; (2) Develop scalable methods for </a:t>
            </a:r>
            <a:r>
              <a:rPr lang="en-US" sz="1200" kern="1200" dirty="0" err="1">
                <a:solidFill>
                  <a:schemeClr val="tx1"/>
                </a:solidFill>
                <a:effectLst/>
                <a:latin typeface="+mn-lt"/>
                <a:ea typeface="+mn-ea"/>
                <a:cs typeface="+mn-cs"/>
              </a:rPr>
              <a:t>multilocus</a:t>
            </a:r>
            <a:r>
              <a:rPr lang="en-US" sz="1200" kern="1200" dirty="0">
                <a:solidFill>
                  <a:schemeClr val="tx1"/>
                </a:solidFill>
                <a:effectLst/>
                <a:latin typeface="+mn-lt"/>
                <a:ea typeface="+mn-ea"/>
                <a:cs typeface="+mn-cs"/>
              </a:rPr>
              <a:t> and</a:t>
            </a:r>
          </a:p>
          <a:p>
            <a:r>
              <a:rPr lang="en-US" sz="1200" kern="1200" dirty="0">
                <a:solidFill>
                  <a:schemeClr val="tx1"/>
                </a:solidFill>
                <a:effectLst/>
                <a:latin typeface="+mn-lt"/>
                <a:ea typeface="+mn-ea"/>
                <a:cs typeface="+mn-cs"/>
              </a:rPr>
              <a:t>multi-trait epistatic analysis.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EBEN: Use the non-zero </a:t>
            </a:r>
            <a:r>
              <a:rPr lang="en-US" sz="1200" kern="1200" dirty="0" err="1">
                <a:solidFill>
                  <a:schemeClr val="tx1"/>
                </a:solidFill>
                <a:effectLst/>
                <a:latin typeface="+mn-lt"/>
                <a:ea typeface="+mn-ea"/>
                <a:cs typeface="+mn-cs"/>
              </a:rPr>
              <a:t>coecients</a:t>
            </a:r>
            <a:r>
              <a:rPr lang="en-US" sz="1200" kern="1200" dirty="0">
                <a:solidFill>
                  <a:schemeClr val="tx1"/>
                </a:solidFill>
                <a:effectLst/>
                <a:latin typeface="+mn-lt"/>
                <a:ea typeface="+mn-ea"/>
                <a:cs typeface="+mn-cs"/>
              </a:rPr>
              <a:t>   and covariance matrix to conduct t  -test to</a:t>
            </a:r>
          </a:p>
          <a:p>
            <a:r>
              <a:rPr lang="en-US" sz="1200" kern="1200" dirty="0">
                <a:solidFill>
                  <a:schemeClr val="tx1"/>
                </a:solidFill>
                <a:effectLst/>
                <a:latin typeface="+mn-lt"/>
                <a:ea typeface="+mn-ea"/>
                <a:cs typeface="+mn-cs"/>
              </a:rPr>
              <a:t>perform hypothesis test on the estimated value.</a:t>
            </a:r>
          </a:p>
          <a:p>
            <a:r>
              <a:rPr lang="en-US" dirty="0"/>
              <a:t>For example, in the "large </a:t>
            </a:r>
            <a:r>
              <a:rPr lang="en-US" i="1" dirty="0"/>
              <a:t>p</a:t>
            </a:r>
            <a:r>
              <a:rPr lang="en-US" dirty="0"/>
              <a:t>, small </a:t>
            </a:r>
            <a:r>
              <a:rPr lang="en-US" i="1" dirty="0"/>
              <a:t>n</a:t>
            </a:r>
            <a:r>
              <a:rPr lang="en-US" dirty="0"/>
              <a:t>" case (high-dimensional data with few examples), the LASSO selects at most n variables before it saturates. Also if there is a group of highly correlated variables, then the LASSO tends to select one variable from a group and ignore the others. To overcome these limitations, the elastic net adds a quadratic part to the penalty (</a:t>
            </a:r>
            <a:r>
              <a:rPr lang="en-US" dirty="0">
                <a:effectLst/>
              </a:rPr>
              <a:t> L2</a:t>
            </a:r>
            <a:r>
              <a:rPr lang="en-US" dirty="0"/>
              <a:t>), which when used alone is </a:t>
            </a:r>
            <a:r>
              <a:rPr lang="en-US" dirty="0">
                <a:hlinkClick r:id="rId3" tooltip="Ridge regression"/>
              </a:rPr>
              <a:t>ridge regression</a:t>
            </a:r>
            <a:r>
              <a:rPr lang="en-US" dirty="0"/>
              <a:t> (known also as </a:t>
            </a:r>
            <a:r>
              <a:rPr lang="en-US" dirty="0">
                <a:hlinkClick r:id="rId4" tooltip="Tikhonov regularization"/>
              </a:rPr>
              <a:t>Tikhonov regularization</a:t>
            </a:r>
            <a:r>
              <a:rPr lang="en-US" dirty="0"/>
              <a:t>). </a:t>
            </a:r>
          </a:p>
          <a:p>
            <a:r>
              <a:rPr lang="en-US" dirty="0"/>
              <a:t>The quadratic penalty term makes the loss function strictly convex, and it therefore has a unique minimum. The elastic net method includes the LASSO and ridge regression.</a:t>
            </a:r>
          </a:p>
          <a:p>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DE0FBC-D748-A540-91B8-36363462630A}" type="slidenum">
              <a:rPr lang="en-US" smtClean="0"/>
              <a:t>39</a:t>
            </a:fld>
            <a:endParaRPr lang="en-US"/>
          </a:p>
        </p:txBody>
      </p:sp>
    </p:spTree>
    <p:extLst>
      <p:ext uri="{BB962C8B-B14F-4D97-AF65-F5344CB8AC3E}">
        <p14:creationId xmlns:p14="http://schemas.microsoft.com/office/powerpoint/2010/main" val="755038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variety of classical clustering</a:t>
            </a:r>
          </a:p>
          <a:p>
            <a:r>
              <a:rPr lang="en-US" sz="1200" kern="1200" dirty="0">
                <a:solidFill>
                  <a:schemeClr val="tx1"/>
                </a:solidFill>
                <a:effectLst/>
                <a:latin typeface="+mn-lt"/>
                <a:ea typeface="+mn-ea"/>
                <a:cs typeface="+mn-cs"/>
              </a:rPr>
              <a:t>methods will be provided as options to cluster traits</a:t>
            </a:r>
          </a:p>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41</a:t>
            </a:fld>
            <a:endParaRPr lang="en-US"/>
          </a:p>
        </p:txBody>
      </p:sp>
    </p:spTree>
    <p:extLst>
      <p:ext uri="{BB962C8B-B14F-4D97-AF65-F5344CB8AC3E}">
        <p14:creationId xmlns:p14="http://schemas.microsoft.com/office/powerpoint/2010/main" val="134705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42</a:t>
            </a:fld>
            <a:endParaRPr lang="en-US"/>
          </a:p>
        </p:txBody>
      </p:sp>
    </p:spTree>
    <p:extLst>
      <p:ext uri="{BB962C8B-B14F-4D97-AF65-F5344CB8AC3E}">
        <p14:creationId xmlns:p14="http://schemas.microsoft.com/office/powerpoint/2010/main" val="74602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let’s look at different</a:t>
            </a:r>
            <a:r>
              <a:rPr lang="en-US" baseline="0" dirty="0"/>
              <a:t> types of genetic variants in our genomes.</a:t>
            </a:r>
          </a:p>
          <a:p>
            <a:r>
              <a:rPr lang="en-US" baseline="0" dirty="0"/>
              <a:t>The most well studied category of genetic variants include SNPs. It is estimated that there would be over a hundred million SNPs in human genome. These SNPs make up around 0.1% genetic difference between any two of us.</a:t>
            </a:r>
          </a:p>
          <a:p>
            <a:r>
              <a:rPr lang="en-US" dirty="0"/>
              <a:t>The second category of genetic variants is composed of </a:t>
            </a:r>
            <a:r>
              <a:rPr lang="en-US" dirty="0" err="1"/>
              <a:t>indels</a:t>
            </a:r>
            <a:r>
              <a:rPr lang="en-US" dirty="0"/>
              <a:t>. </a:t>
            </a:r>
          </a:p>
          <a:p>
            <a:r>
              <a:rPr lang="en-US" dirty="0"/>
              <a:t>Another categor</a:t>
            </a:r>
            <a:r>
              <a:rPr lang="en-US" baseline="0" dirty="0"/>
              <a:t>y of include large SVs. From 50bp to mega base pairs. they can also reach to the whole chromosome.</a:t>
            </a:r>
          </a:p>
          <a:p>
            <a:r>
              <a:rPr lang="en-US" dirty="0"/>
              <a:t>SVs encompass several forms,</a:t>
            </a:r>
            <a:r>
              <a:rPr lang="en-US" baseline="0" dirty="0"/>
              <a:t> from copy number variants including, to </a:t>
            </a:r>
            <a:r>
              <a:rPr lang="en-US" baseline="0" dirty="0" err="1"/>
              <a:t>balnaced</a:t>
            </a:r>
            <a:r>
              <a:rPr lang="en-US" baseline="0" dirty="0"/>
              <a:t> events.</a:t>
            </a:r>
          </a:p>
          <a:p>
            <a:r>
              <a:rPr lang="en-US" baseline="0" dirty="0"/>
              <a:t>Switch of direction of DNA </a:t>
            </a:r>
            <a:r>
              <a:rPr lang="en-US" baseline="0" dirty="0" err="1"/>
              <a:t>segement</a:t>
            </a:r>
            <a:r>
              <a:rPr lang="en-US" baseline="0" dirty="0"/>
              <a:t> and translocations that involve in the exchange of DNA content between two different chromosomes.</a:t>
            </a:r>
          </a:p>
          <a:p>
            <a:r>
              <a:rPr lang="en-US" baseline="0" dirty="0"/>
              <a:t>It is estimated that there are over a hundred thousand of SVs. Although we have fewer SVs in our genomes comparing to SNPs. Due to their large sizes, they contribute to 6 to 7 fold of genetic diff than SNPs.</a:t>
            </a:r>
          </a:p>
          <a:p>
            <a:r>
              <a:rPr lang="en-US" dirty="0"/>
              <a:t> I’ll touch on SNPs and INDELs, however, in this talk I’ll focus on SVs that our lab has been</a:t>
            </a:r>
            <a:r>
              <a:rPr lang="en-US" baseline="0" dirty="0"/>
              <a:t> pioneered in.</a:t>
            </a:r>
            <a:endParaRPr lang="en-US" dirty="0"/>
          </a:p>
          <a:p>
            <a:r>
              <a:rPr lang="en-US" dirty="0"/>
              <a:t>Focus</a:t>
            </a:r>
            <a:r>
              <a:rPr lang="en-US" baseline="0" dirty="0"/>
              <a:t> on SVs, particularly CNVs (large deletions)</a:t>
            </a:r>
          </a:p>
          <a:p>
            <a:r>
              <a:rPr lang="en-US" baseline="0" dirty="0" err="1"/>
              <a:t>Mosaism</a:t>
            </a:r>
            <a:endParaRPr lang="en-US" baseline="0" dirty="0"/>
          </a:p>
          <a:p>
            <a:r>
              <a:rPr lang="en-US" baseline="0" dirty="0"/>
              <a:t>Why do we care about these SVs?</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Treat gene expression as a quantitative trait</a:t>
            </a:r>
          </a:p>
        </p:txBody>
      </p:sp>
      <p:sp>
        <p:nvSpPr>
          <p:cNvPr id="4" name="Slide Number Placeholder 3"/>
          <p:cNvSpPr>
            <a:spLocks noGrp="1"/>
          </p:cNvSpPr>
          <p:nvPr>
            <p:ph type="sldNum" sz="quarter" idx="10"/>
          </p:nvPr>
        </p:nvSpPr>
        <p:spPr/>
        <p:txBody>
          <a:bodyPr/>
          <a:lstStyle/>
          <a:p>
            <a:fld id="{E8B3A625-8E21-4788-91C9-CDCF6225C2C0}" type="slidenum">
              <a:rPr lang="en-US" smtClean="0"/>
              <a:pPr/>
              <a:t>43</a:t>
            </a:fld>
            <a:endParaRPr lang="en-US"/>
          </a:p>
        </p:txBody>
      </p:sp>
    </p:spTree>
    <p:extLst>
      <p:ext uri="{BB962C8B-B14F-4D97-AF65-F5344CB8AC3E}">
        <p14:creationId xmlns:p14="http://schemas.microsoft.com/office/powerpoint/2010/main" val="1181272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coordinate descent algorithm</a:t>
            </a:r>
          </a:p>
          <a:p>
            <a:r>
              <a:rPr lang="en-US" sz="1200" kern="1200" dirty="0">
                <a:solidFill>
                  <a:schemeClr val="tx1"/>
                </a:solidFill>
                <a:effectLst/>
                <a:latin typeface="+mn-lt"/>
                <a:ea typeface="+mn-ea"/>
                <a:cs typeface="+mn-cs"/>
              </a:rPr>
              <a:t>The objective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function with L1 penalty is non-</a:t>
            </a:r>
            <a:r>
              <a:rPr lang="en-US" sz="1200" kern="1200" dirty="0" err="1">
                <a:solidFill>
                  <a:schemeClr val="tx1"/>
                </a:solidFill>
                <a:effectLst/>
                <a:latin typeface="+mn-lt"/>
                <a:ea typeface="+mn-ea"/>
                <a:cs typeface="+mn-cs"/>
              </a:rPr>
              <a:t>dierentiable</a:t>
            </a:r>
            <a:r>
              <a:rPr lang="en-US" sz="1200" kern="1200" dirty="0">
                <a:solidFill>
                  <a:schemeClr val="tx1"/>
                </a:solidFill>
                <a:effectLst/>
                <a:latin typeface="+mn-lt"/>
                <a:ea typeface="+mn-ea"/>
                <a:cs typeface="+mn-cs"/>
              </a:rPr>
              <a:t> and its optimization is achieved</a:t>
            </a:r>
          </a:p>
          <a:p>
            <a:r>
              <a:rPr lang="en-US" sz="1200" kern="1200" dirty="0">
                <a:solidFill>
                  <a:schemeClr val="tx1"/>
                </a:solidFill>
                <a:effectLst/>
                <a:latin typeface="+mn-lt"/>
                <a:ea typeface="+mn-ea"/>
                <a:cs typeface="+mn-cs"/>
              </a:rPr>
              <a:t>by transforming it to a series of smooth functions that can be </a:t>
            </a:r>
            <a:r>
              <a:rPr lang="en-US" sz="1200" kern="1200" dirty="0" err="1">
                <a:solidFill>
                  <a:schemeClr val="tx1"/>
                </a:solidFill>
                <a:effectLst/>
                <a:latin typeface="+mn-lt"/>
                <a:ea typeface="+mn-ea"/>
                <a:cs typeface="+mn-cs"/>
              </a:rPr>
              <a:t>eciently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minimized by the coordinate-descent algorithm. </a:t>
            </a:r>
            <a:r>
              <a:rPr lang="en-US" sz="1200" kern="1200" dirty="0" err="1">
                <a:solidFill>
                  <a:schemeClr val="tx1"/>
                </a:solidFill>
                <a:effectLst/>
                <a:latin typeface="+mn-lt"/>
                <a:ea typeface="+mn-ea"/>
                <a:cs typeface="+mn-cs"/>
              </a:rPr>
              <a:t>Specically</a:t>
            </a:r>
            <a:r>
              <a:rPr lang="en-US" sz="1200" kern="1200" dirty="0">
                <a:solidFill>
                  <a:schemeClr val="tx1"/>
                </a:solidFill>
                <a:effectLst/>
                <a:latin typeface="+mn-lt"/>
                <a:ea typeface="+mn-ea"/>
                <a:cs typeface="+mn-cs"/>
              </a:rPr>
              <a:t>, our algorithm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works as follows. First, we consider the following </a:t>
            </a:r>
            <a:r>
              <a:rPr lang="en-US" sz="1200" kern="1200">
                <a:solidFill>
                  <a:schemeClr val="tx1"/>
                </a:solidFill>
                <a:effectLst/>
                <a:latin typeface="+mn-lt"/>
                <a:ea typeface="+mn-ea"/>
                <a:cs typeface="+mn-cs"/>
              </a:rPr>
              <a:t>constrained ridge-type optimization</a:t>
            </a: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46</a:t>
            </a:fld>
            <a:endParaRPr lang="en-US"/>
          </a:p>
        </p:txBody>
      </p:sp>
    </p:spTree>
    <p:extLst>
      <p:ext uri="{BB962C8B-B14F-4D97-AF65-F5344CB8AC3E}">
        <p14:creationId xmlns:p14="http://schemas.microsoft.com/office/powerpoint/2010/main" val="1284571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information</a:t>
            </a:r>
            <a:r>
              <a:rPr lang="en-US" baseline="0" dirty="0"/>
              <a:t> theory</a:t>
            </a:r>
          </a:p>
          <a:p>
            <a:r>
              <a:rPr lang="en-US" dirty="0">
                <a:hlinkClick r:id="rId3" tooltip="Lasso (statistics)"/>
              </a:rPr>
              <a:t>LASSO (least absolute shrinkage and selection operator)</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47</a:t>
            </a:fld>
            <a:endParaRPr lang="en-US"/>
          </a:p>
        </p:txBody>
      </p:sp>
    </p:spTree>
    <p:extLst>
      <p:ext uri="{BB962C8B-B14F-4D97-AF65-F5344CB8AC3E}">
        <p14:creationId xmlns:p14="http://schemas.microsoft.com/office/powerpoint/2010/main" val="3896038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Summary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Problem with Lasso: shrink</a:t>
            </a:r>
            <a:r>
              <a:rPr lang="en-US" baseline="0" dirty="0"/>
              <a:t> relevant features. Ideally: don’t shrink relevant/large-effect features but shrink irrelevant features to 0</a:t>
            </a:r>
            <a:endParaRPr lang="en-US" dirty="0"/>
          </a:p>
          <a:p>
            <a:r>
              <a:rPr lang="en-US" sz="1200" kern="1200" dirty="0">
                <a:solidFill>
                  <a:schemeClr val="tx1"/>
                </a:solidFill>
                <a:effectLst/>
                <a:latin typeface="+mn-lt"/>
                <a:ea typeface="+mn-ea"/>
                <a:cs typeface="+mn-cs"/>
              </a:rPr>
              <a:t>hierarchical spike-and-slab GLMs </a:t>
            </a:r>
          </a:p>
          <a:p>
            <a:r>
              <a:rPr lang="en-US" sz="1200" kern="1200" dirty="0">
                <a:solidFill>
                  <a:schemeClr val="tx1"/>
                </a:solidFill>
                <a:effectLst/>
                <a:latin typeface="+mn-lt"/>
                <a:ea typeface="+mn-ea"/>
                <a:cs typeface="+mn-cs"/>
              </a:rPr>
              <a:t>hierarchical modeling (or penalization in non-Bayesian), i.e., specifying priors (or penalty) on the coefficients.</a:t>
            </a:r>
            <a:r>
              <a:rPr lang="en-US" dirty="0">
                <a:effectLst/>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extending the double-exponential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prior to the spike-and-slab mixture double-exponential</a:t>
            </a:r>
            <a:r>
              <a:rPr lang="en-US" sz="1200" kern="1200" baseline="0" dirty="0">
                <a:solidFill>
                  <a:schemeClr val="tx1"/>
                </a:solidFill>
                <a:effectLst/>
                <a:latin typeface="+mn-lt"/>
                <a:ea typeface="+mn-ea"/>
                <a:cs typeface="+mn-cs"/>
              </a:rPr>
              <a:t> (DE) </a:t>
            </a:r>
            <a:r>
              <a:rPr lang="en-US" sz="1200" kern="1200" dirty="0">
                <a:solidFill>
                  <a:schemeClr val="tx1"/>
                </a:solidFill>
                <a:effectLst/>
                <a:latin typeface="+mn-lt"/>
                <a:ea typeface="+mn-ea"/>
                <a:cs typeface="+mn-cs"/>
              </a:rPr>
              <a:t>prior (beta-j follows DE or normal distribution)</a:t>
            </a:r>
          </a:p>
        </p:txBody>
      </p:sp>
      <p:sp>
        <p:nvSpPr>
          <p:cNvPr id="4" name="Slide Number Placeholder 3"/>
          <p:cNvSpPr>
            <a:spLocks noGrp="1"/>
          </p:cNvSpPr>
          <p:nvPr>
            <p:ph type="sldNum" sz="quarter" idx="10"/>
          </p:nvPr>
        </p:nvSpPr>
        <p:spPr/>
        <p:txBody>
          <a:bodyPr/>
          <a:lstStyle/>
          <a:p>
            <a:fld id="{7EDE0FBC-D748-A540-91B8-36363462630A}" type="slidenum">
              <a:rPr lang="en-US" smtClean="0"/>
              <a:t>48</a:t>
            </a:fld>
            <a:endParaRPr lang="en-US"/>
          </a:p>
        </p:txBody>
      </p:sp>
    </p:spTree>
    <p:extLst>
      <p:ext uri="{BB962C8B-B14F-4D97-AF65-F5344CB8AC3E}">
        <p14:creationId xmlns:p14="http://schemas.microsoft.com/office/powerpoint/2010/main" val="1826648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name is actually a reference to a well-characterized genomic rearrangement called Philadelphia chromosome.</a:t>
            </a:r>
          </a:p>
          <a:p>
            <a:endParaRPr lang="en-US" dirty="0"/>
          </a:p>
          <a:p>
            <a:r>
              <a:rPr lang="en-US" dirty="0"/>
              <a:t>Several</a:t>
            </a:r>
            <a:r>
              <a:rPr lang="en-US" baseline="0" dirty="0"/>
              <a:t> forms of cancer result from acquired translocation events, and in this case, two </a:t>
            </a:r>
            <a:r>
              <a:rPr lang="en-US" baseline="0" dirty="0" err="1"/>
              <a:t>nonhomologous</a:t>
            </a:r>
            <a:r>
              <a:rPr lang="en-US" baseline="0" dirty="0"/>
              <a:t> regions are fused together leading to the expression of an oncogenic protein product, BCR-ABL1. Normally ABL1 functions as a tyrosine kinase and when fused to BCR the protein product is is an unregulated cytoplasmic kinase. The resulting effect is cellular proliferation without the normal cytokine regulation of kinase activity.</a:t>
            </a:r>
          </a:p>
          <a:p>
            <a:endParaRPr lang="en-US" dirty="0"/>
          </a:p>
          <a:p>
            <a:r>
              <a:rPr lang="en-US" baseline="0" dirty="0"/>
              <a:t>The cases of </a:t>
            </a:r>
            <a:r>
              <a:rPr lang="en-US" baseline="0" dirty="0" err="1"/>
              <a:t>Ph</a:t>
            </a:r>
            <a:r>
              <a:rPr lang="en-US" baseline="0" dirty="0"/>
              <a:t>-like leukemia have a similar expression profile to the BCR-ABL1 variety, yet lack the characteristic fusion protein.</a:t>
            </a:r>
          </a:p>
          <a:p>
            <a:endParaRPr lang="en-US" dirty="0"/>
          </a:p>
        </p:txBody>
      </p:sp>
      <p:sp>
        <p:nvSpPr>
          <p:cNvPr id="4" name="Slide Number Placeholder 3"/>
          <p:cNvSpPr>
            <a:spLocks noGrp="1"/>
          </p:cNvSpPr>
          <p:nvPr>
            <p:ph type="sldNum" sz="quarter" idx="10"/>
          </p:nvPr>
        </p:nvSpPr>
        <p:spPr/>
        <p:txBody>
          <a:bodyPr/>
          <a:lstStyle/>
          <a:p>
            <a:fld id="{A164EA56-19A8-3C43-859D-C24D0041643F}" type="slidenum">
              <a:rPr lang="en-US" smtClean="0"/>
              <a:t>7</a:t>
            </a:fld>
            <a:endParaRPr lang="en-US"/>
          </a:p>
        </p:txBody>
      </p:sp>
    </p:spTree>
    <p:extLst>
      <p:ext uri="{BB962C8B-B14F-4D97-AF65-F5344CB8AC3E}">
        <p14:creationId xmlns:p14="http://schemas.microsoft.com/office/powerpoint/2010/main" val="124252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collection of recognized</a:t>
            </a:r>
            <a:r>
              <a:rPr lang="en-US" baseline="0" dirty="0"/>
              <a:t> CNVs </a:t>
            </a:r>
            <a:endParaRPr lang="en-US" dirty="0"/>
          </a:p>
        </p:txBody>
      </p:sp>
      <p:sp>
        <p:nvSpPr>
          <p:cNvPr id="4" name="Slide Number Placeholder 3"/>
          <p:cNvSpPr>
            <a:spLocks noGrp="1"/>
          </p:cNvSpPr>
          <p:nvPr>
            <p:ph type="sldNum" sz="quarter" idx="10"/>
          </p:nvPr>
        </p:nvSpPr>
        <p:spPr/>
        <p:txBody>
          <a:bodyPr/>
          <a:lstStyle/>
          <a:p>
            <a:fld id="{A164EA56-19A8-3C43-859D-C24D0041643F}" type="slidenum">
              <a:rPr lang="en-US" smtClean="0"/>
              <a:t>8</a:t>
            </a:fld>
            <a:endParaRPr lang="en-US"/>
          </a:p>
        </p:txBody>
      </p:sp>
    </p:spTree>
    <p:extLst>
      <p:ext uri="{BB962C8B-B14F-4D97-AF65-F5344CB8AC3E}">
        <p14:creationId xmlns:p14="http://schemas.microsoft.com/office/powerpoint/2010/main" val="1917239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a:t>Two studies in 2004, including one from my lab, laid the foundations of studying SVs in human population.</a:t>
            </a:r>
          </a:p>
          <a:p>
            <a:r>
              <a:rPr lang="en-US" sz="1100" dirty="0"/>
              <a:t>A follow up study in my lab in 2007, presented the first</a:t>
            </a:r>
            <a:r>
              <a:rPr lang="en-US" dirty="0"/>
              <a:t> example of positive selection on a copy number-variable gene Amy1.</a:t>
            </a:r>
            <a:r>
              <a:rPr lang="en-US" baseline="0" dirty="0"/>
              <a:t> </a:t>
            </a:r>
            <a:r>
              <a:rPr lang="en-US" sz="1100" dirty="0"/>
              <a:t>Individuals with high-starch diets tend to have a higher copy number of the salivary amylase gene </a:t>
            </a:r>
            <a:r>
              <a:rPr lang="en-US" sz="1100" i="1" dirty="0"/>
              <a:t>Amy1</a:t>
            </a:r>
            <a:r>
              <a:rPr lang="en-US" sz="1100" dirty="0"/>
              <a:t> (which helps with starch digestion), compared to those populations with low-starch diets. </a:t>
            </a:r>
          </a:p>
          <a:p>
            <a:pPr defTabSz="864931">
              <a:defRPr/>
            </a:pPr>
            <a:r>
              <a:rPr lang="en-US" b="1" dirty="0"/>
              <a:t>fiber FISH validation of </a:t>
            </a:r>
            <a:r>
              <a:rPr lang="en-US" b="1" i="1" dirty="0"/>
              <a:t>AMY1</a:t>
            </a:r>
            <a:r>
              <a:rPr lang="en-US" b="1" dirty="0"/>
              <a:t> copy number estimates.</a:t>
            </a:r>
          </a:p>
          <a:p>
            <a:pPr defTabSz="864931">
              <a:defRPr/>
            </a:pPr>
            <a:r>
              <a:rPr lang="en-US" dirty="0"/>
              <a:t>Red (10 kb) and green (8 kb) probes encompass the entire </a:t>
            </a:r>
            <a:r>
              <a:rPr lang="en-US" i="1" dirty="0"/>
              <a:t>AMY1</a:t>
            </a:r>
            <a:r>
              <a:rPr lang="en-US" dirty="0"/>
              <a:t> gene and a </a:t>
            </a:r>
            <a:r>
              <a:rPr lang="en-US" dirty="0" err="1"/>
              <a:t>retrotransposon</a:t>
            </a:r>
            <a:r>
              <a:rPr lang="en-US" dirty="0"/>
              <a:t> directly upstream of (and unique to) </a:t>
            </a:r>
            <a:r>
              <a:rPr lang="en-US" i="1" dirty="0"/>
              <a:t>AMY1</a:t>
            </a:r>
            <a:r>
              <a:rPr lang="en-US" dirty="0"/>
              <a:t>, respectively. (</a:t>
            </a:r>
            <a:r>
              <a:rPr lang="en-US" b="1" dirty="0"/>
              <a:t>a</a:t>
            </a:r>
            <a:r>
              <a:rPr lang="en-US" dirty="0"/>
              <a:t>) Japanese individual GM18972 was estimated by </a:t>
            </a:r>
            <a:r>
              <a:rPr lang="en-US" dirty="0" err="1"/>
              <a:t>qPCR</a:t>
            </a:r>
            <a:r>
              <a:rPr lang="en-US" dirty="0"/>
              <a:t> to have 14 (13.73 0.93) diploid </a:t>
            </a:r>
            <a:r>
              <a:rPr lang="en-US" i="1" dirty="0"/>
              <a:t>AMY1</a:t>
            </a:r>
            <a:r>
              <a:rPr lang="en-US" dirty="0"/>
              <a:t> gene copies, consistent with fiber FISH results showing one allele with ten copies and the other with four copies. (</a:t>
            </a:r>
            <a:r>
              <a:rPr lang="en-US" b="1" dirty="0"/>
              <a:t>b</a:t>
            </a:r>
            <a:r>
              <a:rPr lang="en-US" dirty="0"/>
              <a:t>) </a:t>
            </a:r>
            <a:r>
              <a:rPr lang="en-US" dirty="0" err="1"/>
              <a:t>Biaka</a:t>
            </a:r>
            <a:r>
              <a:rPr lang="en-US" dirty="0"/>
              <a:t> individual GM10472 was estimated by </a:t>
            </a:r>
            <a:r>
              <a:rPr lang="en-US" dirty="0" err="1"/>
              <a:t>qPCR</a:t>
            </a:r>
            <a:r>
              <a:rPr lang="en-US" dirty="0"/>
              <a:t> to have six (6.11 0.17) diploid </a:t>
            </a:r>
            <a:r>
              <a:rPr lang="en-US" i="1" dirty="0"/>
              <a:t>AMY1</a:t>
            </a:r>
            <a:r>
              <a:rPr lang="en-US" dirty="0"/>
              <a:t> gene copies, consistent with fiber FISH results. (</a:t>
            </a:r>
            <a:r>
              <a:rPr lang="en-US" b="1" dirty="0"/>
              <a:t>c</a:t>
            </a:r>
            <a:r>
              <a:rPr lang="en-US" dirty="0"/>
              <a:t>) The reference chimpanzee (Clint; S006006) was confirmed to have two diploid </a:t>
            </a:r>
            <a:r>
              <a:rPr lang="en-US" i="1" dirty="0"/>
              <a:t>AMY1</a:t>
            </a:r>
            <a:r>
              <a:rPr lang="en-US" dirty="0"/>
              <a:t> gene copies.</a:t>
            </a:r>
          </a:p>
          <a:p>
            <a:pPr defTabSz="864931">
              <a:defRPr/>
            </a:pPr>
            <a:r>
              <a:rPr lang="en-US" i="1" dirty="0"/>
              <a:t>hunter</a:t>
            </a:r>
            <a:r>
              <a:rPr lang="en-US" dirty="0"/>
              <a:t>-gatherer lifestyle</a:t>
            </a:r>
            <a:endParaRPr lang="en-US" b="1" dirty="0"/>
          </a:p>
          <a:p>
            <a:endParaRPr lang="en-US" sz="1100"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64854">
              <a:defRPr/>
            </a:pPr>
            <a:r>
              <a:rPr lang="en-US" dirty="0"/>
              <a:t>Researchers from Imperial College London, in collaboration with other international institutions, looked at the number of copies of the gene AMY1 present in the DNA of thousands of people from the UK, France, Sweden and Singapore. They found that people who carried a low number of copies of the salivary amylase gene were at greater risk of obesity.</a:t>
            </a:r>
          </a:p>
        </p:txBody>
      </p:sp>
      <p:sp>
        <p:nvSpPr>
          <p:cNvPr id="4" name="Slide Number Placeholder 3"/>
          <p:cNvSpPr>
            <a:spLocks noGrp="1"/>
          </p:cNvSpPr>
          <p:nvPr>
            <p:ph type="sldNum" sz="quarter" idx="10"/>
          </p:nvPr>
        </p:nvSpPr>
        <p:spPr/>
        <p:txBody>
          <a:bodyPr/>
          <a:lstStyle/>
          <a:p>
            <a:fld id="{E8B3A625-8E21-4788-91C9-CDCF6225C2C0}"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departure from Moore’s law indicates that the transition between these technologies introduced a new cost-scaling regime.</a:t>
            </a:r>
          </a:p>
          <a:p>
            <a:r>
              <a:rPr lang="en-US" dirty="0"/>
              <a:t>https://</a:t>
            </a:r>
            <a:r>
              <a:rPr lang="en-US" dirty="0" err="1"/>
              <a:t>www.genome.gov</a:t>
            </a:r>
            <a:r>
              <a:rPr lang="en-US" dirty="0"/>
              <a:t>/12011239/</a:t>
            </a:r>
          </a:p>
          <a:p>
            <a:r>
              <a:rPr lang="en-US" dirty="0"/>
              <a:t>turning point 2005</a:t>
            </a:r>
          </a:p>
          <a:p>
            <a:endParaRPr lang="en-US" dirty="0"/>
          </a:p>
          <a:p>
            <a:r>
              <a:rPr lang="en-US" dirty="0" err="1"/>
              <a:t>Illuminar</a:t>
            </a:r>
            <a:r>
              <a:rPr lang="en-US" dirty="0"/>
              <a:t> </a:t>
            </a:r>
            <a:r>
              <a:rPr lang="en-US" dirty="0" err="1"/>
              <a:t>XTen</a:t>
            </a:r>
            <a:r>
              <a:rPr lang="en-US" dirty="0"/>
              <a:t> $1000</a:t>
            </a:r>
          </a:p>
          <a:p>
            <a:r>
              <a:rPr lang="en-US" dirty="0"/>
              <a:t>$100</a:t>
            </a:r>
          </a:p>
          <a:p>
            <a:r>
              <a:rPr lang="en-US" dirty="0"/>
              <a:t>Bottleneck:</a:t>
            </a:r>
            <a:r>
              <a:rPr lang="en-US" baseline="0" dirty="0"/>
              <a:t>  informatics and analytics</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11</a:t>
            </a:fld>
            <a:endParaRPr lang="en-US"/>
          </a:p>
        </p:txBody>
      </p:sp>
    </p:spTree>
    <p:extLst>
      <p:ext uri="{BB962C8B-B14F-4D97-AF65-F5344CB8AC3E}">
        <p14:creationId xmlns:p14="http://schemas.microsoft.com/office/powerpoint/2010/main" val="2988455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dirty="0"/>
              <a:t>A – Total number of samples sequenced; B – Source of DNA (blood (</a:t>
            </a:r>
            <a:r>
              <a:rPr lang="en-US" dirty="0" err="1"/>
              <a:t>bld</a:t>
            </a:r>
            <a:r>
              <a:rPr lang="en-US" dirty="0"/>
              <a:t>) or LCL); C – Gender composition (Male/Female); D – Number that are part of mother-father-child trios (t), parent-child duos (d) or singletons (s).</a:t>
            </a:r>
          </a:p>
          <a:p>
            <a:pPr defTabSz="864931">
              <a:defRPr/>
            </a:pPr>
            <a:r>
              <a:rPr lang="en-US" dirty="0"/>
              <a:t>What’s ACB, PEL, ITU, GIH, STU?</a:t>
            </a:r>
          </a:p>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14</a:t>
            </a:fld>
            <a:endParaRPr lang="en-US"/>
          </a:p>
        </p:txBody>
      </p:sp>
    </p:spTree>
    <p:extLst>
      <p:ext uri="{BB962C8B-B14F-4D97-AF65-F5344CB8AC3E}">
        <p14:creationId xmlns:p14="http://schemas.microsoft.com/office/powerpoint/2010/main" val="3407003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27172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78592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4209921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628537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917285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D4F7BC-AEA4-EF44-B3F8-383BA548795F}"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56302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D4F7BC-AEA4-EF44-B3F8-383BA548795F}" type="datetimeFigureOut">
              <a:rPr lang="en-US" smtClean="0"/>
              <a:t>11/27/18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0568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D4F7BC-AEA4-EF44-B3F8-383BA548795F}" type="datetimeFigureOut">
              <a:rPr lang="en-US" smtClean="0"/>
              <a:t>11/27/18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59744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D4F7BC-AEA4-EF44-B3F8-383BA548795F}" type="datetimeFigureOut">
              <a:rPr lang="en-US" smtClean="0"/>
              <a:t>11/27/18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381988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D4F7BC-AEA4-EF44-B3F8-383BA548795F}"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195636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D4F7BC-AEA4-EF44-B3F8-383BA548795F}"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250186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D4F7BC-AEA4-EF44-B3F8-383BA548795F}" type="datetimeFigureOut">
              <a:rPr lang="en-US" smtClean="0"/>
              <a:t>11/27/18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9BF96B-894D-D94A-8639-D4D85226C01F}" type="slidenum">
              <a:rPr lang="en-US" smtClean="0"/>
              <a:t>‹#›</a:t>
            </a:fld>
            <a:endParaRPr lang="en-US"/>
          </a:p>
        </p:txBody>
      </p:sp>
    </p:spTree>
    <p:extLst>
      <p:ext uri="{BB962C8B-B14F-4D97-AF65-F5344CB8AC3E}">
        <p14:creationId xmlns:p14="http://schemas.microsoft.com/office/powerpoint/2010/main" val="2208671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PowerPoint_Slide1111.sldx"/><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32.png"/><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gif"/><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5" Type="http://schemas.openxmlformats.org/officeDocument/2006/relationships/image" Target="../media/image12.png"/><Relationship Id="rId10" Type="http://schemas.openxmlformats.org/officeDocument/2006/relationships/image" Target="../media/image1.emf"/><Relationship Id="rId4" Type="http://schemas.openxmlformats.org/officeDocument/2006/relationships/image" Target="../media/image3.png"/><Relationship Id="rId9" Type="http://schemas.openxmlformats.org/officeDocument/2006/relationships/oleObject" Target="../embeddings/oleObject1.bin"/><Relationship Id="rId1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32.png"/><Relationship Id="rId4" Type="http://schemas.openxmlformats.org/officeDocument/2006/relationships/hyperlink" Target="http://www.ebi.ac.uk/fgpt/gwa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github.com/shilab/EBEN-epistasi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shilab/EBEN-epistasis" TargetMode="External"/><Relationship Id="rId3" Type="http://schemas.openxmlformats.org/officeDocument/2006/relationships/image" Target="../media/image17.jpeg"/><Relationship Id="rId7" Type="http://schemas.openxmlformats.org/officeDocument/2006/relationships/hyperlink" Target="https://github.com/shilab/parEBEN"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mailto:xshi1@rics.bwh.harvard.edu" TargetMode="Externa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github.com/shilab/MTLasso2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52.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8" Type="http://schemas.openxmlformats.org/officeDocument/2006/relationships/hyperlink" Target="http://www.ssg.uab.edu/bhglm/" TargetMode="External"/><Relationship Id="rId3" Type="http://schemas.openxmlformats.org/officeDocument/2006/relationships/image" Target="../media/image50.png"/><Relationship Id="rId7" Type="http://schemas.openxmlformats.org/officeDocument/2006/relationships/hyperlink" Target="https://github.com/shilab/MTLasso2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52.png"/><Relationship Id="rId4" Type="http://schemas.openxmlformats.org/officeDocument/2006/relationships/image" Target="../media/image53.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646" y="521618"/>
            <a:ext cx="9368118" cy="3143250"/>
          </a:xfrm>
        </p:spPr>
        <p:txBody>
          <a:bodyPr>
            <a:normAutofit/>
          </a:bodyPr>
          <a:lstStyle/>
          <a:p>
            <a:r>
              <a:rPr lang="en-US" sz="3600"/>
              <a:t>Part I: A </a:t>
            </a:r>
            <a:r>
              <a:rPr lang="en-US" sz="3600" dirty="0"/>
              <a:t>Brief Introduction to </a:t>
            </a:r>
            <a:br>
              <a:rPr lang="en-US" sz="3600" dirty="0"/>
            </a:br>
            <a:r>
              <a:rPr lang="en-US" sz="3600" dirty="0"/>
              <a:t>Bioinformatics in Human Genetics</a:t>
            </a:r>
          </a:p>
        </p:txBody>
      </p:sp>
      <p:sp>
        <p:nvSpPr>
          <p:cNvPr id="1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a:t>
            </a:fld>
            <a:endParaRPr lang="en-US" dirty="0"/>
          </a:p>
        </p:txBody>
      </p:sp>
    </p:spTree>
    <p:extLst>
      <p:ext uri="{BB962C8B-B14F-4D97-AF65-F5344CB8AC3E}">
        <p14:creationId xmlns:p14="http://schemas.microsoft.com/office/powerpoint/2010/main" val="2798007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1"/>
            <a:ext cx="8229600" cy="1295400"/>
          </a:xfrm>
        </p:spPr>
        <p:txBody>
          <a:bodyPr>
            <a:normAutofit/>
          </a:bodyPr>
          <a:lstStyle/>
          <a:p>
            <a:r>
              <a:rPr lang="en-US" sz="2800" dirty="0"/>
              <a:t>Individuals with more copies of </a:t>
            </a:r>
            <a:r>
              <a:rPr lang="en-US" sz="2800" i="1" dirty="0"/>
              <a:t>AMY1</a:t>
            </a:r>
            <a:r>
              <a:rPr lang="en-US" sz="2800" dirty="0"/>
              <a:t> were at lower risk of obesity.</a:t>
            </a:r>
          </a:p>
        </p:txBody>
      </p:sp>
      <p:sp>
        <p:nvSpPr>
          <p:cNvPr id="4" name="Title 3"/>
          <p:cNvSpPr>
            <a:spLocks noGrp="1"/>
          </p:cNvSpPr>
          <p:nvPr>
            <p:ph type="title"/>
          </p:nvPr>
        </p:nvSpPr>
        <p:spPr/>
        <p:txBody>
          <a:bodyPr/>
          <a:lstStyle/>
          <a:p>
            <a:r>
              <a:rPr lang="en-US" i="1" dirty="0"/>
              <a:t>AMY1</a:t>
            </a:r>
            <a:r>
              <a:rPr lang="en-US" dirty="0"/>
              <a:t> </a:t>
            </a:r>
            <a:r>
              <a:rPr lang="en-US"/>
              <a:t>and Obesity</a:t>
            </a:r>
            <a:endParaRPr lang="en-US" dirty="0"/>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15" name="TextBox 14"/>
          <p:cNvSpPr txBox="1"/>
          <p:nvPr/>
        </p:nvSpPr>
        <p:spPr>
          <a:xfrm>
            <a:off x="5069541" y="5531836"/>
            <a:ext cx="3211135" cy="338554"/>
          </a:xfrm>
          <a:prstGeom prst="rect">
            <a:avLst/>
          </a:prstGeom>
          <a:noFill/>
        </p:spPr>
        <p:txBody>
          <a:bodyPr wrap="none" rtlCol="0">
            <a:spAutoFit/>
          </a:bodyPr>
          <a:lstStyle/>
          <a:p>
            <a:r>
              <a:rPr lang="en-US" sz="1600" dirty="0" err="1"/>
              <a:t>Falchi</a:t>
            </a:r>
            <a:r>
              <a:rPr lang="en-US" sz="1600" dirty="0"/>
              <a:t> M et al. Nature Genetics 2014</a:t>
            </a:r>
          </a:p>
        </p:txBody>
      </p:sp>
      <p:pic>
        <p:nvPicPr>
          <p:cNvPr id="18" name="Picture 17" descr="amy1-copynumber-obesit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517590"/>
            <a:ext cx="4037404" cy="3352800"/>
          </a:xfrm>
          <a:prstGeom prst="rect">
            <a:avLst/>
          </a:prstGeom>
        </p:spPr>
      </p:pic>
      <p:sp>
        <p:nvSpPr>
          <p:cNvPr id="19" name="Rectangle 18"/>
          <p:cNvSpPr/>
          <p:nvPr/>
        </p:nvSpPr>
        <p:spPr>
          <a:xfrm>
            <a:off x="4277935" y="2177058"/>
            <a:ext cx="4495800" cy="3385542"/>
          </a:xfrm>
          <a:prstGeom prst="rect">
            <a:avLst/>
          </a:prstGeom>
        </p:spPr>
        <p:txBody>
          <a:bodyPr wrap="square">
            <a:spAutoFit/>
          </a:bodyPr>
          <a:lstStyle/>
          <a:p>
            <a:pPr marL="742950" lvl="1" indent="-285750">
              <a:buFont typeface="Arial"/>
              <a:buChar char="•"/>
            </a:pPr>
            <a:r>
              <a:rPr lang="en-US" sz="2000" dirty="0"/>
              <a:t>The chance of being obese for people with &lt;4 copies of the </a:t>
            </a:r>
            <a:r>
              <a:rPr lang="en-US" sz="2000" i="1" dirty="0"/>
              <a:t>AMY1</a:t>
            </a:r>
            <a:r>
              <a:rPr lang="en-US" sz="2000" dirty="0"/>
              <a:t> gene was approximately 8 times higher than in those with more than 9 copies of this gene. </a:t>
            </a:r>
          </a:p>
          <a:p>
            <a:pPr marL="742950" lvl="1" indent="-285750">
              <a:buFont typeface="Arial"/>
              <a:buChar char="•"/>
            </a:pPr>
            <a:r>
              <a:rPr lang="en-US" sz="2000" dirty="0"/>
              <a:t>The researchers estimated that with every additional copy of the salivary amylase gene there was approximately a 20% decrease in the odds of becoming obese.</a:t>
            </a:r>
          </a:p>
          <a:p>
            <a:pPr lvl="1"/>
            <a:endParaRPr lang="en-US" sz="1600" dirty="0"/>
          </a:p>
        </p:txBody>
      </p:sp>
      <p:sp>
        <p:nvSpPr>
          <p:cNvPr id="13"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10</a:t>
            </a:fld>
            <a:endParaRPr lang="en-US" dirty="0"/>
          </a:p>
        </p:txBody>
      </p:sp>
    </p:spTree>
    <p:extLst>
      <p:ext uri="{BB962C8B-B14F-4D97-AF65-F5344CB8AC3E}">
        <p14:creationId xmlns:p14="http://schemas.microsoft.com/office/powerpoint/2010/main" val="957842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CC_Logo_4c.jpg"/>
          <p:cNvPicPr>
            <a:picLocks noChangeAspect="1"/>
          </p:cNvPicPr>
          <p:nvPr/>
        </p:nvPicPr>
        <p:blipFill>
          <a:blip r:embed="rId3"/>
          <a:stretch>
            <a:fillRect/>
          </a:stretch>
        </p:blipFill>
        <p:spPr>
          <a:xfrm>
            <a:off x="0" y="1"/>
            <a:ext cx="1219200" cy="542544"/>
          </a:xfrm>
          <a:prstGeom prst="rect">
            <a:avLst/>
          </a:prstGeom>
        </p:spPr>
      </p:pic>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11</a:t>
            </a:fld>
            <a:endParaRPr lang="en-US" dirty="0"/>
          </a:p>
        </p:txBody>
      </p:sp>
      <p:grpSp>
        <p:nvGrpSpPr>
          <p:cNvPr id="8" name="Group 7"/>
          <p:cNvGrpSpPr/>
          <p:nvPr/>
        </p:nvGrpSpPr>
        <p:grpSpPr>
          <a:xfrm>
            <a:off x="276225" y="661078"/>
            <a:ext cx="8993094" cy="6042731"/>
            <a:chOff x="276225" y="661078"/>
            <a:chExt cx="8993094" cy="6042731"/>
          </a:xfrm>
        </p:grpSpPr>
        <p:pic>
          <p:nvPicPr>
            <p:cNvPr id="4" name="Picture 3" descr="the-sequencing-explosion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61078"/>
              <a:ext cx="7343775" cy="5172075"/>
            </a:xfrm>
            <a:prstGeom prst="rect">
              <a:avLst/>
            </a:prstGeom>
          </p:spPr>
        </p:pic>
        <p:pic>
          <p:nvPicPr>
            <p:cNvPr id="1026" name="Picture 2" descr="mage result for illumina novase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1017" y="5823276"/>
              <a:ext cx="880533" cy="8805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14068" y="5780479"/>
              <a:ext cx="2555251" cy="923330"/>
            </a:xfrm>
            <a:prstGeom prst="rect">
              <a:avLst/>
            </a:prstGeom>
          </p:spPr>
          <p:txBody>
            <a:bodyPr wrap="none">
              <a:spAutoFit/>
            </a:bodyPr>
            <a:lstStyle/>
            <a:p>
              <a:r>
                <a:rPr lang="en-US" dirty="0"/>
                <a:t>Illumina </a:t>
              </a:r>
              <a:r>
                <a:rPr lang="en-US" dirty="0" err="1"/>
                <a:t>NovaSeq</a:t>
              </a:r>
              <a:r>
                <a:rPr lang="en-US" dirty="0"/>
                <a:t>:</a:t>
              </a:r>
            </a:p>
            <a:p>
              <a:r>
                <a:rPr lang="en-US" dirty="0"/>
                <a:t>$100 per human genome</a:t>
              </a:r>
            </a:p>
            <a:p>
              <a:r>
                <a:rPr lang="en-US" dirty="0"/>
                <a:t>1 hour</a:t>
              </a:r>
            </a:p>
          </p:txBody>
        </p:sp>
        <p:sp>
          <p:nvSpPr>
            <p:cNvPr id="7" name="Rectangle 6"/>
            <p:cNvSpPr/>
            <p:nvPr/>
          </p:nvSpPr>
          <p:spPr>
            <a:xfrm>
              <a:off x="6221319" y="5496276"/>
              <a:ext cx="697627" cy="369332"/>
            </a:xfrm>
            <a:prstGeom prst="rect">
              <a:avLst/>
            </a:prstGeom>
          </p:spPr>
          <p:txBody>
            <a:bodyPr wrap="none">
              <a:spAutoFit/>
            </a:bodyPr>
            <a:lstStyle/>
            <a:p>
              <a:r>
                <a:rPr lang="en-US" dirty="0">
                  <a:solidFill>
                    <a:srgbClr val="00B050"/>
                  </a:solidFill>
                  <a:latin typeface="Arial" charset="0"/>
                  <a:ea typeface="Arial" charset="0"/>
                  <a:cs typeface="Arial" charset="0"/>
                </a:rPr>
                <a:t>2017</a:t>
              </a:r>
            </a:p>
          </p:txBody>
        </p:sp>
      </p:grpSp>
      <p:sp>
        <p:nvSpPr>
          <p:cNvPr id="2" name="Explosion 1 1"/>
          <p:cNvSpPr/>
          <p:nvPr/>
        </p:nvSpPr>
        <p:spPr>
          <a:xfrm>
            <a:off x="4859867" y="1072252"/>
            <a:ext cx="4284133" cy="2953618"/>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C00000"/>
                </a:solidFill>
              </a:rPr>
              <a:t>Now the bottleneck </a:t>
            </a:r>
            <a:r>
              <a:rPr lang="en-US" b="1">
                <a:solidFill>
                  <a:srgbClr val="C00000"/>
                </a:solidFill>
              </a:rPr>
              <a:t>is computing/informatics</a:t>
            </a:r>
            <a:endParaRPr lang="en-US" b="1" dirty="0">
              <a:solidFill>
                <a:srgbClr val="C00000"/>
              </a:solidFill>
            </a:endParaRPr>
          </a:p>
        </p:txBody>
      </p:sp>
      <p:sp>
        <p:nvSpPr>
          <p:cNvPr id="9" name="Rectangle 8"/>
          <p:cNvSpPr/>
          <p:nvPr/>
        </p:nvSpPr>
        <p:spPr>
          <a:xfrm>
            <a:off x="442913" y="1615701"/>
            <a:ext cx="4572000" cy="646331"/>
          </a:xfrm>
          <a:prstGeom prst="rect">
            <a:avLst/>
          </a:prstGeom>
        </p:spPr>
        <p:txBody>
          <a:bodyPr>
            <a:spAutoFit/>
          </a:bodyPr>
          <a:lstStyle/>
          <a:p>
            <a:r>
              <a:rPr lang="en-US" dirty="0"/>
              <a:t>Processing this 3-billion-base-pair human genome takes immense computing power</a:t>
            </a:r>
          </a:p>
        </p:txBody>
      </p:sp>
      <p:sp>
        <p:nvSpPr>
          <p:cNvPr id="13" name="Rectangle 12"/>
          <p:cNvSpPr/>
          <p:nvPr/>
        </p:nvSpPr>
        <p:spPr>
          <a:xfrm>
            <a:off x="1604434" y="5894685"/>
            <a:ext cx="3021725" cy="923330"/>
          </a:xfrm>
          <a:prstGeom prst="rect">
            <a:avLst/>
          </a:prstGeom>
        </p:spPr>
        <p:txBody>
          <a:bodyPr wrap="none">
            <a:spAutoFit/>
          </a:bodyPr>
          <a:lstStyle/>
          <a:p>
            <a:r>
              <a:rPr lang="en-US" dirty="0"/>
              <a:t>Sanger sequencing:</a:t>
            </a:r>
          </a:p>
          <a:p>
            <a:r>
              <a:rPr lang="en-US" dirty="0"/>
              <a:t>$3 billion per human genome</a:t>
            </a:r>
          </a:p>
          <a:p>
            <a:r>
              <a:rPr lang="en-US" dirty="0"/>
              <a:t>~5 years</a:t>
            </a:r>
          </a:p>
        </p:txBody>
      </p:sp>
      <p:sp>
        <p:nvSpPr>
          <p:cNvPr id="10" name="Rectangle 9"/>
          <p:cNvSpPr/>
          <p:nvPr/>
        </p:nvSpPr>
        <p:spPr>
          <a:xfrm>
            <a:off x="411474" y="5448420"/>
            <a:ext cx="1044794" cy="1323439"/>
          </a:xfrm>
          <a:prstGeom prst="rect">
            <a:avLst/>
          </a:prstGeom>
        </p:spPr>
        <p:txBody>
          <a:bodyPr wrap="square">
            <a:spAutoFit/>
          </a:bodyPr>
          <a:lstStyle/>
          <a:p>
            <a:r>
              <a:rPr lang="en-US" sz="1600" dirty="0">
                <a:solidFill>
                  <a:srgbClr val="0070C0"/>
                </a:solidFill>
              </a:rPr>
              <a:t>1988</a:t>
            </a:r>
          </a:p>
          <a:p>
            <a:r>
              <a:rPr lang="en-US" sz="1600" dirty="0">
                <a:solidFill>
                  <a:srgbClr val="0070C0"/>
                </a:solidFill>
              </a:rPr>
              <a:t>NIH &amp;DOE</a:t>
            </a:r>
          </a:p>
          <a:p>
            <a:r>
              <a:rPr lang="en-US" sz="1600" dirty="0">
                <a:solidFill>
                  <a:srgbClr val="0070C0"/>
                </a:solidFill>
              </a:rPr>
              <a:t>Human Genome Project</a:t>
            </a:r>
          </a:p>
        </p:txBody>
      </p:sp>
      <p:sp>
        <p:nvSpPr>
          <p:cNvPr id="15" name="5-Point Star 14"/>
          <p:cNvSpPr/>
          <p:nvPr/>
        </p:nvSpPr>
        <p:spPr>
          <a:xfrm>
            <a:off x="2728913" y="5150295"/>
            <a:ext cx="237067" cy="298125"/>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32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Genomics</a:t>
            </a:r>
          </a:p>
        </p:txBody>
      </p:sp>
      <p:pic>
        <p:nvPicPr>
          <p:cNvPr id="4" name="Content Placeholder 3"/>
          <p:cNvPicPr>
            <a:picLocks noGrp="1" noChangeAspect="1"/>
          </p:cNvPicPr>
          <p:nvPr>
            <p:ph idx="1"/>
          </p:nvPr>
        </p:nvPicPr>
        <p:blipFill rotWithShape="1">
          <a:blip r:embed="rId2"/>
          <a:srcRect l="802" t="2896" r="1161" b="559"/>
          <a:stretch/>
        </p:blipFill>
        <p:spPr>
          <a:xfrm>
            <a:off x="111936" y="2196353"/>
            <a:ext cx="9032064" cy="2988235"/>
          </a:xfrm>
        </p:spPr>
      </p:pic>
      <p:pic>
        <p:nvPicPr>
          <p:cNvPr id="8" name="Picture 7"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12</a:t>
            </a:fld>
            <a:endParaRPr lang="en-US" dirty="0"/>
          </a:p>
        </p:txBody>
      </p:sp>
      <p:sp>
        <p:nvSpPr>
          <p:cNvPr id="3" name="TextBox 2"/>
          <p:cNvSpPr txBox="1"/>
          <p:nvPr/>
        </p:nvSpPr>
        <p:spPr>
          <a:xfrm>
            <a:off x="-89647" y="605117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9348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Era for Genetics</a:t>
            </a:r>
          </a:p>
        </p:txBody>
      </p:sp>
      <p:sp>
        <p:nvSpPr>
          <p:cNvPr id="3" name="Content Placeholder 2"/>
          <p:cNvSpPr>
            <a:spLocks noGrp="1"/>
          </p:cNvSpPr>
          <p:nvPr>
            <p:ph idx="1"/>
          </p:nvPr>
        </p:nvSpPr>
        <p:spPr/>
        <p:txBody>
          <a:bodyPr/>
          <a:lstStyle/>
          <a:p>
            <a:r>
              <a:rPr lang="en-US" dirty="0"/>
              <a:t>The 1000 Genomes project has sequenced 2,504 individuals in total.</a:t>
            </a:r>
          </a:p>
          <a:p>
            <a:r>
              <a:rPr lang="en-US" dirty="0"/>
              <a:t>As of March 2013 our ftp site is 464 terabytes and continuing to grow.</a:t>
            </a:r>
          </a:p>
          <a:p>
            <a:r>
              <a:rPr lang="en-US" dirty="0"/>
              <a:t>Can store ~145,000,000 MP3 songs.</a:t>
            </a:r>
          </a:p>
        </p:txBody>
      </p:sp>
      <p:pic>
        <p:nvPicPr>
          <p:cNvPr id="4" name="Picture 3" descr="UNCC_Logo_4c.jpg"/>
          <p:cNvPicPr>
            <a:picLocks noChangeAspect="1"/>
          </p:cNvPicPr>
          <p:nvPr/>
        </p:nvPicPr>
        <p:blipFill>
          <a:blip r:embed="rId2"/>
          <a:stretch>
            <a:fillRect/>
          </a:stretch>
        </p:blipFill>
        <p:spPr>
          <a:xfrm>
            <a:off x="0" y="1"/>
            <a:ext cx="1219200" cy="542544"/>
          </a:xfrm>
          <a:prstGeom prst="rect">
            <a:avLst/>
          </a:prstGeom>
        </p:spPr>
      </p:pic>
      <p:sp>
        <p:nvSpPr>
          <p:cNvPr id="5"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6"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13</a:t>
            </a:fld>
            <a:endParaRPr lang="en-US" dirty="0"/>
          </a:p>
        </p:txBody>
      </p:sp>
      <p:sp>
        <p:nvSpPr>
          <p:cNvPr id="8" name="TextBox 7"/>
          <p:cNvSpPr txBox="1"/>
          <p:nvPr/>
        </p:nvSpPr>
        <p:spPr>
          <a:xfrm>
            <a:off x="-89647" y="605117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60389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513"/>
            <a:ext cx="8229600" cy="711853"/>
          </a:xfrm>
        </p:spPr>
        <p:txBody>
          <a:bodyPr>
            <a:normAutofit/>
          </a:bodyPr>
          <a:lstStyle/>
          <a:p>
            <a:r>
              <a:rPr lang="en-US" sz="3600" dirty="0"/>
              <a:t>The 1000 Genomes Project</a:t>
            </a:r>
          </a:p>
        </p:txBody>
      </p:sp>
      <p:pic>
        <p:nvPicPr>
          <p:cNvPr id="7" name="Picture 6" descr="UNCC_Logo_4c.jpg"/>
          <p:cNvPicPr>
            <a:picLocks noChangeAspect="1"/>
          </p:cNvPicPr>
          <p:nvPr/>
        </p:nvPicPr>
        <p:blipFill>
          <a:blip r:embed="rId3"/>
          <a:stretch>
            <a:fillRect/>
          </a:stretch>
        </p:blipFill>
        <p:spPr>
          <a:xfrm>
            <a:off x="0" y="1"/>
            <a:ext cx="1219200" cy="542544"/>
          </a:xfrm>
          <a:prstGeom prst="rect">
            <a:avLst/>
          </a:prstGeom>
        </p:spPr>
      </p:pic>
      <p:pic>
        <p:nvPicPr>
          <p:cNvPr id="4" name="Picture 3"/>
          <p:cNvPicPr>
            <a:picLocks noChangeAspect="1"/>
          </p:cNvPicPr>
          <p:nvPr/>
        </p:nvPicPr>
        <p:blipFill>
          <a:blip r:embed="rId4"/>
          <a:stretch>
            <a:fillRect/>
          </a:stretch>
        </p:blipFill>
        <p:spPr>
          <a:xfrm>
            <a:off x="372533" y="891249"/>
            <a:ext cx="5865166" cy="4361701"/>
          </a:xfrm>
          <a:prstGeom prst="rect">
            <a:avLst/>
          </a:prstGeom>
        </p:spPr>
      </p:pic>
      <p:sp>
        <p:nvSpPr>
          <p:cNvPr id="11" name="TextBox 10"/>
          <p:cNvSpPr txBox="1"/>
          <p:nvPr/>
        </p:nvSpPr>
        <p:spPr>
          <a:xfrm>
            <a:off x="372533" y="5526859"/>
            <a:ext cx="8815294" cy="830997"/>
          </a:xfrm>
          <a:prstGeom prst="rect">
            <a:avLst/>
          </a:prstGeom>
          <a:noFill/>
        </p:spPr>
        <p:txBody>
          <a:bodyPr wrap="square" rtlCol="0">
            <a:spAutoFit/>
          </a:bodyPr>
          <a:lstStyle/>
          <a:p>
            <a:r>
              <a:rPr lang="en-US" sz="1600" dirty="0"/>
              <a:t>Whole genome sequencing of 2504 individuals from 26 populations.</a:t>
            </a:r>
          </a:p>
          <a:p>
            <a:pPr marL="285750" indent="-285750">
              <a:buFont typeface="Arial" panose="020B0604020202020204" pitchFamily="34" charset="0"/>
              <a:buChar char="•"/>
            </a:pPr>
            <a:r>
              <a:rPr lang="en-US" sz="1600" b="1" dirty="0"/>
              <a:t>A typical genome differs from the reference human genome at 4.1 ~5.0 million sites (2,100 ~2,500 structural variants).                         </a:t>
            </a:r>
            <a:r>
              <a:rPr lang="en-US" sz="1400" dirty="0"/>
              <a:t>1000 Genomes Project Consortium. Nature 2010, 2011, 2012, 2015, 2016b.</a:t>
            </a:r>
            <a:endParaRPr lang="en-US" sz="1600" dirty="0"/>
          </a:p>
        </p:txBody>
      </p:sp>
      <p:sp>
        <p:nvSpPr>
          <p:cNvPr id="3" name="Rectangle 2">
            <a:extLst>
              <a:ext uri="{FF2B5EF4-FFF2-40B4-BE49-F238E27FC236}">
                <a16:creationId xmlns:a16="http://schemas.microsoft.com/office/drawing/2014/main" id="{74D8A31F-E6E5-BE4A-99A9-DDF990A293EA}"/>
              </a:ext>
            </a:extLst>
          </p:cNvPr>
          <p:cNvSpPr/>
          <p:nvPr/>
        </p:nvSpPr>
        <p:spPr>
          <a:xfrm>
            <a:off x="6499185" y="768145"/>
            <a:ext cx="2505919" cy="3539430"/>
          </a:xfrm>
          <a:prstGeom prst="rect">
            <a:avLst/>
          </a:prstGeom>
        </p:spPr>
        <p:txBody>
          <a:bodyPr wrap="square">
            <a:spAutoFit/>
          </a:bodyPr>
          <a:lstStyle/>
          <a:p>
            <a:r>
              <a:rPr lang="en-US" sz="1600" b="1" dirty="0"/>
              <a:t>SNP-SNV expression quantitative loci mapping analysis: </a:t>
            </a:r>
          </a:p>
          <a:p>
            <a:r>
              <a:rPr lang="en-US" sz="1600" dirty="0"/>
              <a:t>We identified 54 </a:t>
            </a:r>
            <a:r>
              <a:rPr lang="en-US" sz="1600" dirty="0" err="1"/>
              <a:t>eQTLs</a:t>
            </a:r>
            <a:r>
              <a:rPr lang="en-US" sz="1600" dirty="0"/>
              <a:t> with a lead SV association (denoted SV-</a:t>
            </a:r>
            <a:r>
              <a:rPr lang="en-US" sz="1600" dirty="0" err="1"/>
              <a:t>eQTL</a:t>
            </a:r>
            <a:r>
              <a:rPr lang="en-US" sz="1600" dirty="0"/>
              <a:t>) and 10,100 </a:t>
            </a:r>
            <a:r>
              <a:rPr lang="en-US" sz="1600" dirty="0" err="1"/>
              <a:t>eQTLs</a:t>
            </a:r>
            <a:r>
              <a:rPr lang="en-US" sz="1600" dirty="0"/>
              <a:t> with a lead SNP association (10% FDR). </a:t>
            </a:r>
          </a:p>
          <a:p>
            <a:r>
              <a:rPr lang="en-US" sz="1600" dirty="0"/>
              <a:t>Although SNPs contribute more </a:t>
            </a:r>
            <a:r>
              <a:rPr lang="en-US" sz="1600" dirty="0" err="1"/>
              <a:t>eQTLs</a:t>
            </a:r>
            <a:r>
              <a:rPr lang="en-US" sz="1600" dirty="0"/>
              <a:t> overall, our results suggest SVs have a disproportionate impact on gene expression relative to their number. </a:t>
            </a:r>
          </a:p>
        </p:txBody>
      </p:sp>
    </p:spTree>
    <p:extLst>
      <p:ext uri="{BB962C8B-B14F-4D97-AF65-F5344CB8AC3E}">
        <p14:creationId xmlns:p14="http://schemas.microsoft.com/office/powerpoint/2010/main" val="20687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Clinical Sequencing – Federal Initiatives  </a:t>
            </a:r>
          </a:p>
        </p:txBody>
      </p:sp>
      <p:sp>
        <p:nvSpPr>
          <p:cNvPr id="3" name="Content Placeholder 2"/>
          <p:cNvSpPr>
            <a:spLocks noGrp="1"/>
          </p:cNvSpPr>
          <p:nvPr>
            <p:ph idx="1"/>
          </p:nvPr>
        </p:nvSpPr>
        <p:spPr/>
        <p:txBody>
          <a:bodyPr>
            <a:normAutofit fontScale="92500" lnSpcReduction="20000"/>
          </a:bodyPr>
          <a:lstStyle/>
          <a:p>
            <a:r>
              <a:rPr lang="en-US" dirty="0"/>
              <a:t>Million Genome Project from Obama’s Precision Medicine Initiative, 2015. </a:t>
            </a:r>
          </a:p>
          <a:p>
            <a:r>
              <a:rPr lang="en-US" dirty="0"/>
              <a:t>Genomes England Project (the 100,000 Genomes Project) 2014, UK 10K Project.</a:t>
            </a:r>
          </a:p>
          <a:p>
            <a:r>
              <a:rPr lang="de-DE" dirty="0"/>
              <a:t>Million </a:t>
            </a:r>
            <a:r>
              <a:rPr lang="de-DE" dirty="0" err="1"/>
              <a:t>Veterans</a:t>
            </a:r>
            <a:r>
              <a:rPr lang="de-DE" dirty="0"/>
              <a:t> Project US, </a:t>
            </a:r>
            <a:r>
              <a:rPr lang="de-DE" dirty="0" err="1"/>
              <a:t>already</a:t>
            </a:r>
            <a:r>
              <a:rPr lang="de-DE" dirty="0"/>
              <a:t> </a:t>
            </a:r>
            <a:r>
              <a:rPr lang="de-DE" dirty="0" err="1"/>
              <a:t>collected</a:t>
            </a:r>
            <a:r>
              <a:rPr lang="de-DE" dirty="0"/>
              <a:t> </a:t>
            </a:r>
            <a:r>
              <a:rPr lang="en-US" dirty="0"/>
              <a:t>DNA samples from 343,000 former soldiers 2015.</a:t>
            </a:r>
          </a:p>
          <a:p>
            <a:r>
              <a:rPr lang="en-US" dirty="0"/>
              <a:t>International Cancer Genome Consortium (ICCG) and The Cancer Genome Atlas (TCGA) projects chart the genomic changes involved in more than 20 types of cancer (WGS of 5000 individuals, WES of 10,000 individuals).</a:t>
            </a:r>
          </a:p>
          <a:p>
            <a:endParaRPr lang="en-US" dirty="0"/>
          </a:p>
        </p:txBody>
      </p:sp>
      <p:pic>
        <p:nvPicPr>
          <p:cNvPr id="5" name="Picture 4" descr="UNCC_Logo_4c.jpg"/>
          <p:cNvPicPr>
            <a:picLocks noChangeAspect="1"/>
          </p:cNvPicPr>
          <p:nvPr/>
        </p:nvPicPr>
        <p:blipFill>
          <a:blip r:embed="rId2"/>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15</a:t>
            </a:fld>
            <a:endParaRPr lang="en-US" dirty="0"/>
          </a:p>
        </p:txBody>
      </p:sp>
    </p:spTree>
    <p:extLst>
      <p:ext uri="{BB962C8B-B14F-4D97-AF65-F5344CB8AC3E}">
        <p14:creationId xmlns:p14="http://schemas.microsoft.com/office/powerpoint/2010/main" val="2566495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Clinical Sequencing – Private Sections </a:t>
            </a:r>
          </a:p>
        </p:txBody>
      </p:sp>
      <p:sp>
        <p:nvSpPr>
          <p:cNvPr id="3" name="Content Placeholder 2"/>
          <p:cNvSpPr>
            <a:spLocks noGrp="1"/>
          </p:cNvSpPr>
          <p:nvPr>
            <p:ph idx="1"/>
          </p:nvPr>
        </p:nvSpPr>
        <p:spPr/>
        <p:txBody>
          <a:bodyPr>
            <a:normAutofit/>
          </a:bodyPr>
          <a:lstStyle/>
          <a:p>
            <a:r>
              <a:rPr lang="en-US" dirty="0"/>
              <a:t>J. Craig Venter plans to sequence one million genomes by 2020 using private funding.</a:t>
            </a:r>
          </a:p>
          <a:p>
            <a:r>
              <a:rPr lang="en-US" dirty="0"/>
              <a:t>One of the world’s largest private bio-banks, 23andMe, collected 800,000 spit samples.</a:t>
            </a:r>
          </a:p>
          <a:p>
            <a:r>
              <a:rPr lang="en-US" dirty="0"/>
              <a:t>Large disease consortia and hospitals/institutions/pharmaceutical/biotech companies conduct whole genome sequencing of clinical samples.</a:t>
            </a:r>
          </a:p>
          <a:p>
            <a:endParaRPr lang="en-US" dirty="0"/>
          </a:p>
        </p:txBody>
      </p:sp>
      <p:pic>
        <p:nvPicPr>
          <p:cNvPr id="5" name="Picture 4"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16</a:t>
            </a:fld>
            <a:endParaRPr lang="en-US" dirty="0"/>
          </a:p>
        </p:txBody>
      </p:sp>
    </p:spTree>
    <p:extLst>
      <p:ext uri="{BB962C8B-B14F-4D97-AF65-F5344CB8AC3E}">
        <p14:creationId xmlns:p14="http://schemas.microsoft.com/office/powerpoint/2010/main" val="98654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Genomics to </a:t>
            </a:r>
            <a:r>
              <a:rPr lang="en-US" dirty="0" err="1"/>
              <a:t>Metagenomics</a:t>
            </a:r>
            <a:endParaRPr lang="en-US" dirty="0"/>
          </a:p>
        </p:txBody>
      </p:sp>
      <p:sp>
        <p:nvSpPr>
          <p:cNvPr id="3" name="Content Placeholder 2"/>
          <p:cNvSpPr>
            <a:spLocks noGrp="1"/>
          </p:cNvSpPr>
          <p:nvPr>
            <p:ph idx="1"/>
          </p:nvPr>
        </p:nvSpPr>
        <p:spPr/>
        <p:txBody>
          <a:bodyPr>
            <a:normAutofit fontScale="85000" lnSpcReduction="10000"/>
          </a:bodyPr>
          <a:lstStyle/>
          <a:p>
            <a:r>
              <a:rPr lang="en-US" dirty="0"/>
              <a:t>Microbes thrive on us: we provide wonderfully rich and varied homes for our 100 trillion microbial (bacterial and </a:t>
            </a:r>
            <a:r>
              <a:rPr lang="en-US" dirty="0" err="1"/>
              <a:t>archaeal</a:t>
            </a:r>
            <a:r>
              <a:rPr lang="en-US" dirty="0"/>
              <a:t>) partners. </a:t>
            </a:r>
          </a:p>
          <a:p>
            <a:r>
              <a:rPr lang="en-US" dirty="0"/>
              <a:t>Human </a:t>
            </a:r>
            <a:r>
              <a:rPr lang="en-US" dirty="0" err="1"/>
              <a:t>Microbiome</a:t>
            </a:r>
            <a:r>
              <a:rPr lang="en-US" dirty="0"/>
              <a:t> Project</a:t>
            </a:r>
          </a:p>
          <a:p>
            <a:pPr lvl="1"/>
            <a:r>
              <a:rPr lang="en-US" dirty="0"/>
              <a:t>characterize microbial communities found at multiple human body sites and to look for correlations between changes in the </a:t>
            </a:r>
            <a:r>
              <a:rPr lang="en-US" dirty="0" err="1"/>
              <a:t>microbiome</a:t>
            </a:r>
            <a:r>
              <a:rPr lang="en-US" dirty="0"/>
              <a:t> and human health.</a:t>
            </a:r>
          </a:p>
          <a:p>
            <a:r>
              <a:rPr lang="en-US" dirty="0"/>
              <a:t>We are also host to countless viruses. A recent survey reported that human feces contain about a billion RNA viruses per gram, representing 42 viral “species”.</a:t>
            </a:r>
          </a:p>
          <a:p>
            <a:r>
              <a:rPr lang="en-US" dirty="0"/>
              <a:t>Viral </a:t>
            </a:r>
            <a:r>
              <a:rPr lang="en-US" dirty="0" err="1"/>
              <a:t>Metagenomics</a:t>
            </a:r>
            <a:endParaRPr lang="en-US" dirty="0"/>
          </a:p>
          <a:p>
            <a:endParaRPr lang="en-US" dirty="0"/>
          </a:p>
          <a:p>
            <a:endParaRPr lang="en-US" dirty="0"/>
          </a:p>
        </p:txBody>
      </p:sp>
      <p:sp>
        <p:nvSpPr>
          <p:cNvPr id="4" name="TextBox 3"/>
          <p:cNvSpPr txBox="1"/>
          <p:nvPr/>
        </p:nvSpPr>
        <p:spPr>
          <a:xfrm>
            <a:off x="6362" y="5956886"/>
            <a:ext cx="9137638" cy="338554"/>
          </a:xfrm>
          <a:prstGeom prst="rect">
            <a:avLst/>
          </a:prstGeom>
          <a:noFill/>
        </p:spPr>
        <p:txBody>
          <a:bodyPr wrap="none" rtlCol="0">
            <a:spAutoFit/>
          </a:bodyPr>
          <a:lstStyle/>
          <a:p>
            <a:r>
              <a:rPr lang="en-US" sz="1600" dirty="0"/>
              <a:t>National Research Council (US) Committee on </a:t>
            </a:r>
            <a:r>
              <a:rPr lang="en-US" sz="1600" dirty="0" err="1"/>
              <a:t>Metagenomics</a:t>
            </a:r>
            <a:r>
              <a:rPr lang="en-US" sz="1600" dirty="0"/>
              <a:t>: Challenges and Functional Applications. 2007</a:t>
            </a:r>
          </a:p>
        </p:txBody>
      </p:sp>
      <p:pic>
        <p:nvPicPr>
          <p:cNvPr id="8" name="Picture 7" descr="UNCC_Logo_4c.jpg"/>
          <p:cNvPicPr>
            <a:picLocks noChangeAspect="1"/>
          </p:cNvPicPr>
          <p:nvPr/>
        </p:nvPicPr>
        <p:blipFill>
          <a:blip r:embed="rId2"/>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41409"/>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0" name="Footer Placeholder 4"/>
          <p:cNvSpPr>
            <a:spLocks noGrp="1"/>
          </p:cNvSpPr>
          <p:nvPr>
            <p:ph type="ftr" sz="quarter" idx="4294967295"/>
          </p:nvPr>
        </p:nvSpPr>
        <p:spPr>
          <a:xfrm>
            <a:off x="3124200" y="6341409"/>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 name="Slide Number Placeholder 5"/>
          <p:cNvSpPr>
            <a:spLocks noGrp="1"/>
          </p:cNvSpPr>
          <p:nvPr>
            <p:ph type="sldNum" sz="quarter" idx="4294967295"/>
          </p:nvPr>
        </p:nvSpPr>
        <p:spPr>
          <a:xfrm>
            <a:off x="6553200" y="634140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17</a:t>
            </a:fld>
            <a:endParaRPr lang="en-US" dirty="0"/>
          </a:p>
        </p:txBody>
      </p:sp>
    </p:spTree>
    <p:extLst>
      <p:ext uri="{BB962C8B-B14F-4D97-AF65-F5344CB8AC3E}">
        <p14:creationId xmlns:p14="http://schemas.microsoft.com/office/powerpoint/2010/main" val="3778657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7"/>
            <a:ext cx="8458200" cy="4525963"/>
          </a:xfrm>
        </p:spPr>
        <p:txBody>
          <a:bodyPr>
            <a:normAutofit/>
          </a:bodyPr>
          <a:lstStyle/>
          <a:p>
            <a:r>
              <a:rPr lang="en-US" sz="2800" dirty="0">
                <a:solidFill>
                  <a:schemeClr val="bg1">
                    <a:lumMod val="50000"/>
                  </a:schemeClr>
                </a:solidFill>
              </a:rPr>
              <a:t>A Brief Introduction to Bioinformatics and Human Genetics</a:t>
            </a:r>
            <a:endParaRPr lang="en-US" sz="2400" dirty="0">
              <a:solidFill>
                <a:schemeClr val="bg1">
                  <a:lumMod val="50000"/>
                </a:schemeClr>
              </a:solidFill>
            </a:endParaRPr>
          </a:p>
          <a:p>
            <a:r>
              <a:rPr lang="en-US" sz="2800" dirty="0"/>
              <a:t>Joint Effect of Genetic Variants on Phenotypes</a:t>
            </a:r>
          </a:p>
          <a:p>
            <a:r>
              <a:rPr lang="en-US" sz="2800" dirty="0">
                <a:solidFill>
                  <a:schemeClr val="bg1">
                    <a:lumMod val="50000"/>
                  </a:schemeClr>
                </a:solidFill>
              </a:rPr>
              <a:t>A Network Approach for Integrative Analysis of Genomic Data </a:t>
            </a:r>
          </a:p>
          <a:p>
            <a:r>
              <a:rPr lang="en-US" sz="2800" dirty="0">
                <a:solidFill>
                  <a:schemeClr val="bg1">
                    <a:lumMod val="50000"/>
                  </a:schemeClr>
                </a:solidFill>
              </a:rPr>
              <a:t>Genetic Privacy</a:t>
            </a:r>
          </a:p>
          <a:p>
            <a:r>
              <a:rPr lang="en-US" sz="2800" dirty="0">
                <a:solidFill>
                  <a:schemeClr val="bg1">
                    <a:lumMod val="50000"/>
                  </a:schemeClr>
                </a:solidFill>
              </a:rPr>
              <a:t>Summary and future work</a:t>
            </a:r>
            <a:r>
              <a:rPr lang="en-US" sz="2800" dirty="0"/>
              <a:t> </a:t>
            </a:r>
          </a:p>
          <a:p>
            <a:endParaRPr lang="en-US" sz="3600" dirty="0"/>
          </a:p>
          <a:p>
            <a:endParaRPr lang="en-US" sz="3600" dirty="0"/>
          </a:p>
        </p:txBody>
      </p:sp>
      <p:sp>
        <p:nvSpPr>
          <p:cNvPr id="4" name="Title 3"/>
          <p:cNvSpPr>
            <a:spLocks noGrp="1"/>
          </p:cNvSpPr>
          <p:nvPr>
            <p:ph type="title"/>
          </p:nvPr>
        </p:nvSpPr>
        <p:spPr>
          <a:xfrm>
            <a:off x="952500" y="152400"/>
            <a:ext cx="7239000" cy="1143000"/>
          </a:xfrm>
          <a:prstGeom prst="rect">
            <a:avLst/>
          </a:prstGeom>
        </p:spPr>
        <p:txBody>
          <a:bodyPr/>
          <a:lstStyle/>
          <a:p>
            <a:r>
              <a:rPr lang="en-US" sz="3600" dirty="0"/>
              <a:t>Outline</a:t>
            </a:r>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7"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18</a:t>
            </a:fld>
            <a:endParaRPr lang="en-US" dirty="0"/>
          </a:p>
        </p:txBody>
      </p:sp>
    </p:spTree>
    <p:extLst>
      <p:ext uri="{BB962C8B-B14F-4D97-AF65-F5344CB8AC3E}">
        <p14:creationId xmlns:p14="http://schemas.microsoft.com/office/powerpoint/2010/main" val="3300463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7205" y="76200"/>
            <a:ext cx="7239000" cy="838200"/>
          </a:xfrm>
        </p:spPr>
        <p:txBody>
          <a:bodyPr>
            <a:normAutofit fontScale="90000"/>
          </a:bodyPr>
          <a:lstStyle/>
          <a:p>
            <a:r>
              <a:rPr lang="en-US" dirty="0"/>
              <a:t>Genome Wide Association Study</a:t>
            </a:r>
          </a:p>
        </p:txBody>
      </p:sp>
      <p:grpSp>
        <p:nvGrpSpPr>
          <p:cNvPr id="2" name="Group 141"/>
          <p:cNvGrpSpPr/>
          <p:nvPr/>
        </p:nvGrpSpPr>
        <p:grpSpPr>
          <a:xfrm>
            <a:off x="6477000" y="2535793"/>
            <a:ext cx="2200609" cy="2493407"/>
            <a:chOff x="6657641" y="3593068"/>
            <a:chExt cx="2200609" cy="2493407"/>
          </a:xfrm>
        </p:grpSpPr>
        <p:pic>
          <p:nvPicPr>
            <p:cNvPr id="6" name="Picture 5"/>
            <p:cNvPicPr>
              <a:picLocks noChangeAspect="1" noChangeArrowheads="1"/>
            </p:cNvPicPr>
            <p:nvPr/>
          </p:nvPicPr>
          <p:blipFill>
            <a:blip r:embed="rId3" cstate="print"/>
            <a:srcRect/>
            <a:stretch>
              <a:fillRect/>
            </a:stretch>
          </p:blipFill>
          <p:spPr bwMode="auto">
            <a:xfrm>
              <a:off x="6781800" y="4178626"/>
              <a:ext cx="2076450" cy="1907849"/>
            </a:xfrm>
            <a:prstGeom prst="rect">
              <a:avLst/>
            </a:prstGeom>
            <a:noFill/>
            <a:ln w="9525">
              <a:noFill/>
              <a:miter lim="800000"/>
              <a:headEnd/>
              <a:tailEnd/>
            </a:ln>
          </p:spPr>
        </p:pic>
        <p:sp>
          <p:nvSpPr>
            <p:cNvPr id="7" name="TextBox 6"/>
            <p:cNvSpPr txBox="1"/>
            <p:nvPr/>
          </p:nvSpPr>
          <p:spPr>
            <a:xfrm>
              <a:off x="6657641" y="3593068"/>
              <a:ext cx="2181559" cy="369332"/>
            </a:xfrm>
            <a:prstGeom prst="rect">
              <a:avLst/>
            </a:prstGeom>
            <a:noFill/>
          </p:spPr>
          <p:txBody>
            <a:bodyPr wrap="none" rtlCol="0">
              <a:spAutoFit/>
            </a:bodyPr>
            <a:lstStyle/>
            <a:p>
              <a:r>
                <a:rPr lang="en-US" b="1" dirty="0">
                  <a:solidFill>
                    <a:schemeClr val="accent1">
                      <a:lumMod val="75000"/>
                    </a:schemeClr>
                  </a:solidFill>
                </a:rPr>
                <a:t>Phenotypic Variation</a:t>
              </a:r>
            </a:p>
          </p:txBody>
        </p:sp>
      </p:grpSp>
      <p:grpSp>
        <p:nvGrpSpPr>
          <p:cNvPr id="5" name="Group 7"/>
          <p:cNvGrpSpPr/>
          <p:nvPr/>
        </p:nvGrpSpPr>
        <p:grpSpPr>
          <a:xfrm>
            <a:off x="2209800" y="1621393"/>
            <a:ext cx="5334000" cy="990600"/>
            <a:chOff x="2209800" y="990600"/>
            <a:chExt cx="5334000" cy="990600"/>
          </a:xfrm>
        </p:grpSpPr>
        <p:sp>
          <p:nvSpPr>
            <p:cNvPr id="9" name="Curved Down Arrow 26"/>
            <p:cNvSpPr/>
            <p:nvPr/>
          </p:nvSpPr>
          <p:spPr>
            <a:xfrm>
              <a:off x="2209800" y="990600"/>
              <a:ext cx="5334000" cy="990600"/>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2895600" y="1383268"/>
              <a:ext cx="4013471" cy="369332"/>
            </a:xfrm>
            <a:prstGeom prst="rect">
              <a:avLst/>
            </a:prstGeom>
            <a:noFill/>
          </p:spPr>
          <p:txBody>
            <a:bodyPr wrap="none" rtlCol="0">
              <a:spAutoFit/>
            </a:bodyPr>
            <a:lstStyle/>
            <a:p>
              <a:r>
                <a:rPr lang="en-US" dirty="0"/>
                <a:t>Genome Wide Association Study (GWAS)</a:t>
              </a:r>
            </a:p>
          </p:txBody>
        </p:sp>
      </p:grpSp>
      <p:grpSp>
        <p:nvGrpSpPr>
          <p:cNvPr id="8" name="Group 10"/>
          <p:cNvGrpSpPr/>
          <p:nvPr/>
        </p:nvGrpSpPr>
        <p:grpSpPr>
          <a:xfrm>
            <a:off x="304800" y="2535793"/>
            <a:ext cx="3124200" cy="2133655"/>
            <a:chOff x="304800" y="1905000"/>
            <a:chExt cx="3124200" cy="2133655"/>
          </a:xfrm>
        </p:grpSpPr>
        <p:sp>
          <p:nvSpPr>
            <p:cNvPr id="12" name="TextBox 11"/>
            <p:cNvSpPr txBox="1"/>
            <p:nvPr/>
          </p:nvSpPr>
          <p:spPr>
            <a:xfrm>
              <a:off x="838200" y="1905000"/>
              <a:ext cx="1840119" cy="369332"/>
            </a:xfrm>
            <a:prstGeom prst="rect">
              <a:avLst/>
            </a:prstGeom>
            <a:noFill/>
            <a:ln>
              <a:noFill/>
            </a:ln>
          </p:spPr>
          <p:txBody>
            <a:bodyPr wrap="none" rtlCol="0">
              <a:spAutoFit/>
            </a:bodyPr>
            <a:lstStyle/>
            <a:p>
              <a:r>
                <a:rPr lang="en-US" b="1" dirty="0">
                  <a:solidFill>
                    <a:schemeClr val="accent1">
                      <a:lumMod val="75000"/>
                    </a:schemeClr>
                  </a:solidFill>
                </a:rPr>
                <a:t>Genetic Variation</a:t>
              </a:r>
            </a:p>
          </p:txBody>
        </p:sp>
        <p:sp>
          <p:nvSpPr>
            <p:cNvPr id="13" name="TextBox 12"/>
            <p:cNvSpPr txBox="1"/>
            <p:nvPr/>
          </p:nvSpPr>
          <p:spPr>
            <a:xfrm>
              <a:off x="418407" y="2426732"/>
              <a:ext cx="596527" cy="266345"/>
            </a:xfrm>
            <a:prstGeom prst="rect">
              <a:avLst/>
            </a:prstGeom>
            <a:noFill/>
            <a:ln>
              <a:noFill/>
            </a:ln>
          </p:spPr>
          <p:txBody>
            <a:bodyPr wrap="none" rtlCol="0">
              <a:spAutoFit/>
            </a:bodyPr>
            <a:lstStyle/>
            <a:p>
              <a:r>
                <a:rPr lang="en-US" sz="1200" dirty="0"/>
                <a:t>Sample_1</a:t>
              </a:r>
            </a:p>
          </p:txBody>
        </p:sp>
        <p:sp>
          <p:nvSpPr>
            <p:cNvPr id="14" name="TextBox 13"/>
            <p:cNvSpPr txBox="1"/>
            <p:nvPr/>
          </p:nvSpPr>
          <p:spPr>
            <a:xfrm>
              <a:off x="418407" y="2673271"/>
              <a:ext cx="596527" cy="266345"/>
            </a:xfrm>
            <a:prstGeom prst="rect">
              <a:avLst/>
            </a:prstGeom>
            <a:noFill/>
            <a:ln>
              <a:noFill/>
            </a:ln>
          </p:spPr>
          <p:txBody>
            <a:bodyPr wrap="none" rtlCol="0">
              <a:spAutoFit/>
            </a:bodyPr>
            <a:lstStyle/>
            <a:p>
              <a:r>
                <a:rPr lang="en-US" sz="1200" dirty="0"/>
                <a:t>Sample_2</a:t>
              </a:r>
            </a:p>
          </p:txBody>
        </p:sp>
        <p:sp>
          <p:nvSpPr>
            <p:cNvPr id="15" name="TextBox 14"/>
            <p:cNvSpPr txBox="1"/>
            <p:nvPr/>
          </p:nvSpPr>
          <p:spPr>
            <a:xfrm>
              <a:off x="418407" y="2939617"/>
              <a:ext cx="596527" cy="266345"/>
            </a:xfrm>
            <a:prstGeom prst="rect">
              <a:avLst/>
            </a:prstGeom>
            <a:noFill/>
            <a:ln>
              <a:noFill/>
            </a:ln>
          </p:spPr>
          <p:txBody>
            <a:bodyPr wrap="none" rtlCol="0">
              <a:spAutoFit/>
            </a:bodyPr>
            <a:lstStyle/>
            <a:p>
              <a:r>
                <a:rPr lang="en-US" sz="1200" dirty="0"/>
                <a:t>Sample_3</a:t>
              </a:r>
            </a:p>
          </p:txBody>
        </p:sp>
        <p:sp>
          <p:nvSpPr>
            <p:cNvPr id="16" name="TextBox 15"/>
            <p:cNvSpPr txBox="1"/>
            <p:nvPr/>
          </p:nvSpPr>
          <p:spPr>
            <a:xfrm>
              <a:off x="388721" y="3745578"/>
              <a:ext cx="597723" cy="266345"/>
            </a:xfrm>
            <a:prstGeom prst="rect">
              <a:avLst/>
            </a:prstGeom>
            <a:noFill/>
            <a:ln>
              <a:noFill/>
            </a:ln>
          </p:spPr>
          <p:txBody>
            <a:bodyPr wrap="none" rtlCol="0">
              <a:spAutoFit/>
            </a:bodyPr>
            <a:lstStyle/>
            <a:p>
              <a:r>
                <a:rPr lang="en-US" sz="1200" dirty="0" err="1"/>
                <a:t>Sample_n</a:t>
              </a:r>
              <a:endParaRPr lang="en-US" sz="1200" dirty="0"/>
            </a:p>
          </p:txBody>
        </p:sp>
        <p:sp>
          <p:nvSpPr>
            <p:cNvPr id="17" name="TextBox 16"/>
            <p:cNvSpPr txBox="1"/>
            <p:nvPr/>
          </p:nvSpPr>
          <p:spPr>
            <a:xfrm>
              <a:off x="304800" y="3452501"/>
              <a:ext cx="690930" cy="266345"/>
            </a:xfrm>
            <a:prstGeom prst="rect">
              <a:avLst/>
            </a:prstGeom>
            <a:noFill/>
            <a:ln>
              <a:noFill/>
            </a:ln>
          </p:spPr>
          <p:txBody>
            <a:bodyPr wrap="none" rtlCol="0">
              <a:spAutoFit/>
            </a:bodyPr>
            <a:lstStyle/>
            <a:p>
              <a:r>
                <a:rPr lang="en-US" sz="1200" dirty="0"/>
                <a:t>Sample_n-1</a:t>
              </a:r>
            </a:p>
          </p:txBody>
        </p:sp>
        <p:sp>
          <p:nvSpPr>
            <p:cNvPr id="18" name="Rectangle 17"/>
            <p:cNvSpPr/>
            <p:nvPr/>
          </p:nvSpPr>
          <p:spPr>
            <a:xfrm>
              <a:off x="528508" y="3159424"/>
              <a:ext cx="287525" cy="15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19" name="Straight Connector 18"/>
            <p:cNvCxnSpPr/>
            <p:nvPr/>
          </p:nvCxnSpPr>
          <p:spPr>
            <a:xfrm>
              <a:off x="1213658" y="257327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574175" y="2500001"/>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1" name="Straight Connector 20"/>
            <p:cNvCxnSpPr/>
            <p:nvPr/>
          </p:nvCxnSpPr>
          <p:spPr>
            <a:xfrm>
              <a:off x="1213658" y="2793078"/>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13658" y="3086155"/>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574175" y="3012886"/>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4" name="Straight Connector 23"/>
            <p:cNvCxnSpPr/>
            <p:nvPr/>
          </p:nvCxnSpPr>
          <p:spPr>
            <a:xfrm>
              <a:off x="1213658" y="359904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74175" y="3525770"/>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1213658" y="3965386"/>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925782" y="3525770"/>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925782" y="3892117"/>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flipH="1" flipV="1">
              <a:off x="31242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flipH="1" flipV="1">
              <a:off x="3124200" y="3505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flipH="1" flipV="1">
              <a:off x="31242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flipH="1" flipV="1">
              <a:off x="1752600" y="25146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flipH="1" flipV="1">
              <a:off x="17526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flipH="1" flipV="1">
              <a:off x="17526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447800" y="25146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4478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4478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447800" y="3886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362200" y="2743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3622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3622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descr="UNCC_Logo_4c.jpg"/>
          <p:cNvPicPr>
            <a:picLocks noChangeAspect="1"/>
          </p:cNvPicPr>
          <p:nvPr/>
        </p:nvPicPr>
        <p:blipFill>
          <a:blip r:embed="rId4"/>
          <a:stretch>
            <a:fillRect/>
          </a:stretch>
        </p:blipFill>
        <p:spPr>
          <a:xfrm>
            <a:off x="0" y="1"/>
            <a:ext cx="1219200" cy="542544"/>
          </a:xfrm>
          <a:prstGeom prst="rect">
            <a:avLst/>
          </a:prstGeom>
        </p:spPr>
      </p:pic>
      <p:sp>
        <p:nvSpPr>
          <p:cNvPr id="43" name="Rectangle 42"/>
          <p:cNvSpPr/>
          <p:nvPr/>
        </p:nvSpPr>
        <p:spPr>
          <a:xfrm>
            <a:off x="228600" y="1371600"/>
            <a:ext cx="1905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1000 Genomes Project</a:t>
            </a:r>
          </a:p>
        </p:txBody>
      </p:sp>
      <p:sp>
        <p:nvSpPr>
          <p:cNvPr id="44"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46"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4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19</a:t>
            </a:fld>
            <a:endParaRPr lang="en-US" dirty="0"/>
          </a:p>
        </p:txBody>
      </p:sp>
    </p:spTree>
    <p:extLst>
      <p:ext uri="{BB962C8B-B14F-4D97-AF65-F5344CB8AC3E}">
        <p14:creationId xmlns:p14="http://schemas.microsoft.com/office/powerpoint/2010/main" val="3510061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7"/>
            <a:ext cx="8458200" cy="4525963"/>
          </a:xfrm>
        </p:spPr>
        <p:txBody>
          <a:bodyPr>
            <a:normAutofit/>
          </a:bodyPr>
          <a:lstStyle/>
          <a:p>
            <a:r>
              <a:rPr lang="en-US" sz="2800" dirty="0"/>
              <a:t>A Brief Introduction to Bioinformatics and Human Genetics</a:t>
            </a:r>
          </a:p>
          <a:p>
            <a:r>
              <a:rPr lang="en-US" sz="2800" dirty="0"/>
              <a:t>Joint Effect of Genetic Variants on Phenotypes</a:t>
            </a:r>
          </a:p>
          <a:p>
            <a:r>
              <a:rPr lang="en-US" sz="2800" dirty="0"/>
              <a:t>A Network Approach for Integrative Analysis of Genomic Data </a:t>
            </a:r>
          </a:p>
          <a:p>
            <a:r>
              <a:rPr lang="en-US" sz="2800" dirty="0"/>
              <a:t>Genetic Privacy</a:t>
            </a:r>
          </a:p>
          <a:p>
            <a:r>
              <a:rPr lang="en-US" sz="2800" dirty="0"/>
              <a:t>Summary and future work </a:t>
            </a:r>
          </a:p>
          <a:p>
            <a:endParaRPr lang="en-US" sz="3600" dirty="0"/>
          </a:p>
          <a:p>
            <a:endParaRPr lang="en-US" sz="3600" dirty="0"/>
          </a:p>
        </p:txBody>
      </p:sp>
      <p:sp>
        <p:nvSpPr>
          <p:cNvPr id="4" name="Title 3"/>
          <p:cNvSpPr>
            <a:spLocks noGrp="1"/>
          </p:cNvSpPr>
          <p:nvPr>
            <p:ph type="title"/>
          </p:nvPr>
        </p:nvSpPr>
        <p:spPr>
          <a:xfrm>
            <a:off x="952500" y="152400"/>
            <a:ext cx="7239000" cy="1143000"/>
          </a:xfrm>
          <a:prstGeom prst="rect">
            <a:avLst/>
          </a:prstGeom>
        </p:spPr>
        <p:txBody>
          <a:bodyPr/>
          <a:lstStyle/>
          <a:p>
            <a:r>
              <a:rPr lang="en-US" sz="3600" dirty="0"/>
              <a:t>Outline</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a:t>
            </a:fld>
            <a:endParaRPr lang="en-US" dirty="0"/>
          </a:p>
        </p:txBody>
      </p:sp>
    </p:spTree>
    <p:extLst>
      <p:ext uri="{BB962C8B-B14F-4D97-AF65-F5344CB8AC3E}">
        <p14:creationId xmlns:p14="http://schemas.microsoft.com/office/powerpoint/2010/main" val="3563425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2"/>
          <p:cNvGrpSpPr>
            <a:grpSpLocks/>
          </p:cNvGrpSpPr>
          <p:nvPr/>
        </p:nvGrpSpPr>
        <p:grpSpPr bwMode="auto">
          <a:xfrm>
            <a:off x="4659489" y="2178051"/>
            <a:ext cx="3894667" cy="1936750"/>
            <a:chOff x="3252" y="1273"/>
            <a:chExt cx="2760" cy="1220"/>
          </a:xfrm>
        </p:grpSpPr>
        <p:sp>
          <p:nvSpPr>
            <p:cNvPr id="481282" name="Rectangle 2"/>
            <p:cNvSpPr>
              <a:spLocks noChangeArrowheads="1"/>
            </p:cNvSpPr>
            <p:nvPr/>
          </p:nvSpPr>
          <p:spPr bwMode="auto">
            <a:xfrm>
              <a:off x="3456" y="2289"/>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C</a:t>
              </a:r>
              <a:endParaRPr lang="en-US" sz="2400" b="0">
                <a:solidFill>
                  <a:schemeClr val="tx1"/>
                </a:solidFill>
                <a:effectLst/>
              </a:endParaRPr>
            </a:p>
          </p:txBody>
        </p:sp>
        <p:sp>
          <p:nvSpPr>
            <p:cNvPr id="481283" name="Rectangle 3"/>
            <p:cNvSpPr>
              <a:spLocks noChangeArrowheads="1"/>
            </p:cNvSpPr>
            <p:nvPr/>
          </p:nvSpPr>
          <p:spPr bwMode="auto">
            <a:xfrm>
              <a:off x="3590" y="2289"/>
              <a:ext cx="9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a</a:t>
              </a:r>
              <a:endParaRPr lang="en-US" sz="2400" b="0">
                <a:solidFill>
                  <a:schemeClr val="tx1"/>
                </a:solidFill>
                <a:effectLst/>
              </a:endParaRPr>
            </a:p>
          </p:txBody>
        </p:sp>
        <p:sp>
          <p:nvSpPr>
            <p:cNvPr id="481284" name="Rectangle 4"/>
            <p:cNvSpPr>
              <a:spLocks noChangeArrowheads="1"/>
            </p:cNvSpPr>
            <p:nvPr/>
          </p:nvSpPr>
          <p:spPr bwMode="auto">
            <a:xfrm>
              <a:off x="3692"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481285" name="Rectangle 5"/>
            <p:cNvSpPr>
              <a:spLocks noChangeArrowheads="1"/>
            </p:cNvSpPr>
            <p:nvPr/>
          </p:nvSpPr>
          <p:spPr bwMode="auto">
            <a:xfrm>
              <a:off x="3794" y="2289"/>
              <a:ext cx="9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e</a:t>
              </a:r>
              <a:endParaRPr lang="en-US" sz="2400" b="0">
                <a:solidFill>
                  <a:schemeClr val="tx1"/>
                </a:solidFill>
                <a:effectLst/>
              </a:endParaRPr>
            </a:p>
          </p:txBody>
        </p:sp>
        <p:sp>
          <p:nvSpPr>
            <p:cNvPr id="481286" name="Rectangle 6"/>
            <p:cNvSpPr>
              <a:spLocks noChangeArrowheads="1"/>
            </p:cNvSpPr>
            <p:nvPr/>
          </p:nvSpPr>
          <p:spPr bwMode="auto">
            <a:xfrm>
              <a:off x="3896"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481287" name="Rectangle 7"/>
            <p:cNvSpPr>
              <a:spLocks noChangeArrowheads="1"/>
            </p:cNvSpPr>
            <p:nvPr/>
          </p:nvSpPr>
          <p:spPr bwMode="auto">
            <a:xfrm>
              <a:off x="5087" y="2289"/>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C</a:t>
              </a:r>
              <a:endParaRPr lang="en-US" sz="2400" b="0">
                <a:solidFill>
                  <a:schemeClr val="tx1"/>
                </a:solidFill>
                <a:effectLst/>
              </a:endParaRPr>
            </a:p>
          </p:txBody>
        </p:sp>
        <p:sp>
          <p:nvSpPr>
            <p:cNvPr id="481288" name="Rectangle 8"/>
            <p:cNvSpPr>
              <a:spLocks noChangeArrowheads="1"/>
            </p:cNvSpPr>
            <p:nvPr/>
          </p:nvSpPr>
          <p:spPr bwMode="auto">
            <a:xfrm>
              <a:off x="5214"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o</a:t>
              </a:r>
              <a:endParaRPr lang="en-US" sz="2400" b="0">
                <a:solidFill>
                  <a:schemeClr val="tx1"/>
                </a:solidFill>
                <a:effectLst/>
              </a:endParaRPr>
            </a:p>
          </p:txBody>
        </p:sp>
        <p:sp>
          <p:nvSpPr>
            <p:cNvPr id="481289" name="Rectangle 9"/>
            <p:cNvSpPr>
              <a:spLocks noChangeArrowheads="1"/>
            </p:cNvSpPr>
            <p:nvPr/>
          </p:nvSpPr>
          <p:spPr bwMode="auto">
            <a:xfrm>
              <a:off x="5329"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n</a:t>
              </a:r>
              <a:endParaRPr lang="en-US" sz="2400" b="0">
                <a:solidFill>
                  <a:schemeClr val="tx1"/>
                </a:solidFill>
                <a:effectLst/>
              </a:endParaRPr>
            </a:p>
          </p:txBody>
        </p:sp>
        <p:sp>
          <p:nvSpPr>
            <p:cNvPr id="481290" name="Rectangle 10"/>
            <p:cNvSpPr>
              <a:spLocks noChangeArrowheads="1"/>
            </p:cNvSpPr>
            <p:nvPr/>
          </p:nvSpPr>
          <p:spPr bwMode="auto">
            <a:xfrm>
              <a:off x="5444" y="2289"/>
              <a:ext cx="64"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t</a:t>
              </a:r>
              <a:endParaRPr lang="en-US" sz="2400" b="0">
                <a:solidFill>
                  <a:schemeClr val="tx1"/>
                </a:solidFill>
                <a:effectLst/>
              </a:endParaRPr>
            </a:p>
          </p:txBody>
        </p:sp>
        <p:sp>
          <p:nvSpPr>
            <p:cNvPr id="481291" name="Rectangle 11"/>
            <p:cNvSpPr>
              <a:spLocks noChangeArrowheads="1"/>
            </p:cNvSpPr>
            <p:nvPr/>
          </p:nvSpPr>
          <p:spPr bwMode="auto">
            <a:xfrm>
              <a:off x="5508" y="2289"/>
              <a:ext cx="67"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r</a:t>
              </a:r>
              <a:endParaRPr lang="en-US" sz="2400" b="0">
                <a:solidFill>
                  <a:schemeClr val="tx1"/>
                </a:solidFill>
                <a:effectLst/>
              </a:endParaRPr>
            </a:p>
          </p:txBody>
        </p:sp>
        <p:sp>
          <p:nvSpPr>
            <p:cNvPr id="481292" name="Rectangle 12"/>
            <p:cNvSpPr>
              <a:spLocks noChangeArrowheads="1"/>
            </p:cNvSpPr>
            <p:nvPr/>
          </p:nvSpPr>
          <p:spPr bwMode="auto">
            <a:xfrm>
              <a:off x="5571"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o</a:t>
              </a:r>
              <a:endParaRPr lang="en-US" sz="2400" b="0">
                <a:solidFill>
                  <a:schemeClr val="tx1"/>
                </a:solidFill>
                <a:effectLst/>
              </a:endParaRPr>
            </a:p>
          </p:txBody>
        </p:sp>
        <p:sp>
          <p:nvSpPr>
            <p:cNvPr id="481293" name="Rectangle 13"/>
            <p:cNvSpPr>
              <a:spLocks noChangeArrowheads="1"/>
            </p:cNvSpPr>
            <p:nvPr/>
          </p:nvSpPr>
          <p:spPr bwMode="auto">
            <a:xfrm>
              <a:off x="5686" y="2289"/>
              <a:ext cx="44"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l</a:t>
              </a:r>
              <a:endParaRPr lang="en-US" sz="2400" b="0">
                <a:solidFill>
                  <a:schemeClr val="tx1"/>
                </a:solidFill>
                <a:effectLst/>
              </a:endParaRPr>
            </a:p>
          </p:txBody>
        </p:sp>
        <p:sp>
          <p:nvSpPr>
            <p:cNvPr id="481294" name="Rectangle 14"/>
            <p:cNvSpPr>
              <a:spLocks noChangeArrowheads="1"/>
            </p:cNvSpPr>
            <p:nvPr/>
          </p:nvSpPr>
          <p:spPr bwMode="auto">
            <a:xfrm>
              <a:off x="5738"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481295" name="Rectangle 15"/>
            <p:cNvSpPr>
              <a:spLocks noChangeArrowheads="1"/>
            </p:cNvSpPr>
            <p:nvPr/>
          </p:nvSpPr>
          <p:spPr bwMode="auto">
            <a:xfrm>
              <a:off x="5009" y="1619"/>
              <a:ext cx="120" cy="96"/>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481296" name="Freeform 16"/>
            <p:cNvSpPr>
              <a:spLocks/>
            </p:cNvSpPr>
            <p:nvPr/>
          </p:nvSpPr>
          <p:spPr bwMode="auto">
            <a:xfrm>
              <a:off x="3791" y="1749"/>
              <a:ext cx="127" cy="102"/>
            </a:xfrm>
            <a:custGeom>
              <a:avLst/>
              <a:gdLst/>
              <a:ahLst/>
              <a:cxnLst>
                <a:cxn ang="0">
                  <a:pos x="113" y="51"/>
                </a:cxn>
                <a:cxn ang="0">
                  <a:pos x="108" y="68"/>
                </a:cxn>
                <a:cxn ang="0">
                  <a:pos x="96" y="85"/>
                </a:cxn>
                <a:cxn ang="0">
                  <a:pos x="79" y="96"/>
                </a:cxn>
                <a:cxn ang="0">
                  <a:pos x="57" y="102"/>
                </a:cxn>
                <a:cxn ang="0">
                  <a:pos x="57" y="102"/>
                </a:cxn>
                <a:cxn ang="0">
                  <a:pos x="34" y="96"/>
                </a:cxn>
                <a:cxn ang="0">
                  <a:pos x="17" y="85"/>
                </a:cxn>
                <a:cxn ang="0">
                  <a:pos x="0" y="68"/>
                </a:cxn>
                <a:cxn ang="0">
                  <a:pos x="0" y="51"/>
                </a:cxn>
                <a:cxn ang="0">
                  <a:pos x="0" y="51"/>
                </a:cxn>
                <a:cxn ang="0">
                  <a:pos x="0" y="28"/>
                </a:cxn>
                <a:cxn ang="0">
                  <a:pos x="17" y="11"/>
                </a:cxn>
                <a:cxn ang="0">
                  <a:pos x="34" y="6"/>
                </a:cxn>
                <a:cxn ang="0">
                  <a:pos x="57" y="0"/>
                </a:cxn>
                <a:cxn ang="0">
                  <a:pos x="57" y="0"/>
                </a:cxn>
                <a:cxn ang="0">
                  <a:pos x="79" y="6"/>
                </a:cxn>
                <a:cxn ang="0">
                  <a:pos x="96" y="11"/>
                </a:cxn>
                <a:cxn ang="0">
                  <a:pos x="108" y="28"/>
                </a:cxn>
                <a:cxn ang="0">
                  <a:pos x="113" y="51"/>
                </a:cxn>
              </a:cxnLst>
              <a:rect l="0" t="0" r="r" b="b"/>
              <a:pathLst>
                <a:path w="113" h="102">
                  <a:moveTo>
                    <a:pt x="113" y="51"/>
                  </a:moveTo>
                  <a:lnTo>
                    <a:pt x="108" y="68"/>
                  </a:lnTo>
                  <a:lnTo>
                    <a:pt x="96" y="85"/>
                  </a:lnTo>
                  <a:lnTo>
                    <a:pt x="79" y="96"/>
                  </a:lnTo>
                  <a:lnTo>
                    <a:pt x="57" y="102"/>
                  </a:lnTo>
                  <a:lnTo>
                    <a:pt x="57" y="102"/>
                  </a:lnTo>
                  <a:lnTo>
                    <a:pt x="34" y="96"/>
                  </a:lnTo>
                  <a:lnTo>
                    <a:pt x="17" y="85"/>
                  </a:lnTo>
                  <a:lnTo>
                    <a:pt x="0" y="68"/>
                  </a:lnTo>
                  <a:lnTo>
                    <a:pt x="0" y="51"/>
                  </a:lnTo>
                  <a:lnTo>
                    <a:pt x="0" y="51"/>
                  </a:lnTo>
                  <a:lnTo>
                    <a:pt x="0" y="28"/>
                  </a:lnTo>
                  <a:lnTo>
                    <a:pt x="17" y="11"/>
                  </a:lnTo>
                  <a:lnTo>
                    <a:pt x="34" y="6"/>
                  </a:lnTo>
                  <a:lnTo>
                    <a:pt x="57" y="0"/>
                  </a:lnTo>
                  <a:lnTo>
                    <a:pt x="57" y="0"/>
                  </a:lnTo>
                  <a:lnTo>
                    <a:pt x="79" y="6"/>
                  </a:lnTo>
                  <a:lnTo>
                    <a:pt x="96" y="11"/>
                  </a:lnTo>
                  <a:lnTo>
                    <a:pt x="108" y="28"/>
                  </a:lnTo>
                  <a:lnTo>
                    <a:pt x="113"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481297" name="Freeform 17"/>
            <p:cNvSpPr>
              <a:spLocks/>
            </p:cNvSpPr>
            <p:nvPr/>
          </p:nvSpPr>
          <p:spPr bwMode="auto">
            <a:xfrm>
              <a:off x="5009" y="1619"/>
              <a:ext cx="120" cy="96"/>
            </a:xfrm>
            <a:custGeom>
              <a:avLst/>
              <a:gdLst/>
              <a:ahLst/>
              <a:cxnLst>
                <a:cxn ang="0">
                  <a:pos x="0" y="0"/>
                </a:cxn>
                <a:cxn ang="0">
                  <a:pos x="107" y="0"/>
                </a:cxn>
                <a:cxn ang="0">
                  <a:pos x="107" y="0"/>
                </a:cxn>
                <a:cxn ang="0">
                  <a:pos x="107" y="96"/>
                </a:cxn>
                <a:cxn ang="0">
                  <a:pos x="107" y="96"/>
                </a:cxn>
                <a:cxn ang="0">
                  <a:pos x="0" y="96"/>
                </a:cxn>
                <a:cxn ang="0">
                  <a:pos x="0" y="96"/>
                </a:cxn>
                <a:cxn ang="0">
                  <a:pos x="0" y="0"/>
                </a:cxn>
                <a:cxn ang="0">
                  <a:pos x="0" y="0"/>
                </a:cxn>
              </a:cxnLst>
              <a:rect l="0" t="0" r="r" b="b"/>
              <a:pathLst>
                <a:path w="107" h="96">
                  <a:moveTo>
                    <a:pt x="0" y="0"/>
                  </a:moveTo>
                  <a:lnTo>
                    <a:pt x="107" y="0"/>
                  </a:lnTo>
                  <a:lnTo>
                    <a:pt x="107" y="0"/>
                  </a:lnTo>
                  <a:lnTo>
                    <a:pt x="107" y="96"/>
                  </a:lnTo>
                  <a:lnTo>
                    <a:pt x="107" y="96"/>
                  </a:lnTo>
                  <a:lnTo>
                    <a:pt x="0" y="96"/>
                  </a:lnTo>
                  <a:lnTo>
                    <a:pt x="0" y="96"/>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298" name="Freeform 18"/>
            <p:cNvSpPr>
              <a:spLocks/>
            </p:cNvSpPr>
            <p:nvPr/>
          </p:nvSpPr>
          <p:spPr bwMode="auto">
            <a:xfrm>
              <a:off x="3791" y="1749"/>
              <a:ext cx="127" cy="102"/>
            </a:xfrm>
            <a:custGeom>
              <a:avLst/>
              <a:gdLst/>
              <a:ahLst/>
              <a:cxnLst>
                <a:cxn ang="0">
                  <a:pos x="113" y="51"/>
                </a:cxn>
                <a:cxn ang="0">
                  <a:pos x="108" y="68"/>
                </a:cxn>
                <a:cxn ang="0">
                  <a:pos x="108" y="68"/>
                </a:cxn>
                <a:cxn ang="0">
                  <a:pos x="96" y="85"/>
                </a:cxn>
                <a:cxn ang="0">
                  <a:pos x="96" y="85"/>
                </a:cxn>
                <a:cxn ang="0">
                  <a:pos x="79" y="96"/>
                </a:cxn>
                <a:cxn ang="0">
                  <a:pos x="79" y="96"/>
                </a:cxn>
                <a:cxn ang="0">
                  <a:pos x="57" y="102"/>
                </a:cxn>
                <a:cxn ang="0">
                  <a:pos x="57" y="102"/>
                </a:cxn>
                <a:cxn ang="0">
                  <a:pos x="57" y="102"/>
                </a:cxn>
                <a:cxn ang="0">
                  <a:pos x="57" y="102"/>
                </a:cxn>
                <a:cxn ang="0">
                  <a:pos x="34" y="96"/>
                </a:cxn>
                <a:cxn ang="0">
                  <a:pos x="34" y="96"/>
                </a:cxn>
                <a:cxn ang="0">
                  <a:pos x="17" y="85"/>
                </a:cxn>
                <a:cxn ang="0">
                  <a:pos x="17" y="85"/>
                </a:cxn>
                <a:cxn ang="0">
                  <a:pos x="0" y="68"/>
                </a:cxn>
                <a:cxn ang="0">
                  <a:pos x="0" y="68"/>
                </a:cxn>
                <a:cxn ang="0">
                  <a:pos x="0" y="51"/>
                </a:cxn>
                <a:cxn ang="0">
                  <a:pos x="0" y="51"/>
                </a:cxn>
                <a:cxn ang="0">
                  <a:pos x="0" y="51"/>
                </a:cxn>
                <a:cxn ang="0">
                  <a:pos x="0" y="51"/>
                </a:cxn>
                <a:cxn ang="0">
                  <a:pos x="0" y="28"/>
                </a:cxn>
                <a:cxn ang="0">
                  <a:pos x="0" y="28"/>
                </a:cxn>
                <a:cxn ang="0">
                  <a:pos x="17" y="11"/>
                </a:cxn>
                <a:cxn ang="0">
                  <a:pos x="17" y="11"/>
                </a:cxn>
                <a:cxn ang="0">
                  <a:pos x="34" y="6"/>
                </a:cxn>
                <a:cxn ang="0">
                  <a:pos x="34" y="6"/>
                </a:cxn>
                <a:cxn ang="0">
                  <a:pos x="57" y="0"/>
                </a:cxn>
                <a:cxn ang="0">
                  <a:pos x="57" y="0"/>
                </a:cxn>
                <a:cxn ang="0">
                  <a:pos x="57" y="0"/>
                </a:cxn>
                <a:cxn ang="0">
                  <a:pos x="57" y="0"/>
                </a:cxn>
                <a:cxn ang="0">
                  <a:pos x="79" y="6"/>
                </a:cxn>
                <a:cxn ang="0">
                  <a:pos x="79" y="6"/>
                </a:cxn>
                <a:cxn ang="0">
                  <a:pos x="96" y="11"/>
                </a:cxn>
                <a:cxn ang="0">
                  <a:pos x="96" y="11"/>
                </a:cxn>
                <a:cxn ang="0">
                  <a:pos x="108" y="28"/>
                </a:cxn>
                <a:cxn ang="0">
                  <a:pos x="108" y="28"/>
                </a:cxn>
                <a:cxn ang="0">
                  <a:pos x="113" y="51"/>
                </a:cxn>
                <a:cxn ang="0">
                  <a:pos x="113" y="51"/>
                </a:cxn>
              </a:cxnLst>
              <a:rect l="0" t="0" r="r" b="b"/>
              <a:pathLst>
                <a:path w="113" h="102">
                  <a:moveTo>
                    <a:pt x="113" y="51"/>
                  </a:moveTo>
                  <a:lnTo>
                    <a:pt x="108" y="68"/>
                  </a:lnTo>
                  <a:lnTo>
                    <a:pt x="108" y="68"/>
                  </a:lnTo>
                  <a:lnTo>
                    <a:pt x="96" y="85"/>
                  </a:lnTo>
                  <a:lnTo>
                    <a:pt x="96" y="85"/>
                  </a:lnTo>
                  <a:lnTo>
                    <a:pt x="79" y="96"/>
                  </a:lnTo>
                  <a:lnTo>
                    <a:pt x="79" y="96"/>
                  </a:lnTo>
                  <a:lnTo>
                    <a:pt x="57" y="102"/>
                  </a:lnTo>
                  <a:lnTo>
                    <a:pt x="57" y="102"/>
                  </a:lnTo>
                  <a:lnTo>
                    <a:pt x="57" y="102"/>
                  </a:lnTo>
                  <a:lnTo>
                    <a:pt x="57" y="102"/>
                  </a:lnTo>
                  <a:lnTo>
                    <a:pt x="34" y="96"/>
                  </a:lnTo>
                  <a:lnTo>
                    <a:pt x="34" y="96"/>
                  </a:lnTo>
                  <a:lnTo>
                    <a:pt x="17" y="85"/>
                  </a:lnTo>
                  <a:lnTo>
                    <a:pt x="17" y="85"/>
                  </a:lnTo>
                  <a:lnTo>
                    <a:pt x="0" y="68"/>
                  </a:lnTo>
                  <a:lnTo>
                    <a:pt x="0" y="68"/>
                  </a:lnTo>
                  <a:lnTo>
                    <a:pt x="0" y="51"/>
                  </a:lnTo>
                  <a:lnTo>
                    <a:pt x="0" y="51"/>
                  </a:lnTo>
                  <a:lnTo>
                    <a:pt x="0" y="51"/>
                  </a:lnTo>
                  <a:lnTo>
                    <a:pt x="0" y="51"/>
                  </a:lnTo>
                  <a:lnTo>
                    <a:pt x="0" y="28"/>
                  </a:lnTo>
                  <a:lnTo>
                    <a:pt x="0" y="28"/>
                  </a:lnTo>
                  <a:lnTo>
                    <a:pt x="17" y="11"/>
                  </a:lnTo>
                  <a:lnTo>
                    <a:pt x="17" y="11"/>
                  </a:lnTo>
                  <a:lnTo>
                    <a:pt x="34" y="6"/>
                  </a:lnTo>
                  <a:lnTo>
                    <a:pt x="34" y="6"/>
                  </a:lnTo>
                  <a:lnTo>
                    <a:pt x="57" y="0"/>
                  </a:lnTo>
                  <a:lnTo>
                    <a:pt x="57" y="0"/>
                  </a:lnTo>
                  <a:lnTo>
                    <a:pt x="57" y="0"/>
                  </a:lnTo>
                  <a:lnTo>
                    <a:pt x="57" y="0"/>
                  </a:lnTo>
                  <a:lnTo>
                    <a:pt x="79" y="6"/>
                  </a:lnTo>
                  <a:lnTo>
                    <a:pt x="79" y="6"/>
                  </a:lnTo>
                  <a:lnTo>
                    <a:pt x="96" y="11"/>
                  </a:lnTo>
                  <a:lnTo>
                    <a:pt x="96" y="11"/>
                  </a:lnTo>
                  <a:lnTo>
                    <a:pt x="108" y="28"/>
                  </a:lnTo>
                  <a:lnTo>
                    <a:pt x="108" y="28"/>
                  </a:lnTo>
                  <a:lnTo>
                    <a:pt x="113" y="51"/>
                  </a:lnTo>
                  <a:lnTo>
                    <a:pt x="113"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299" name="Rectangle 19"/>
            <p:cNvSpPr>
              <a:spLocks noChangeArrowheads="1"/>
            </p:cNvSpPr>
            <p:nvPr/>
          </p:nvSpPr>
          <p:spPr bwMode="auto">
            <a:xfrm>
              <a:off x="3995" y="1296"/>
              <a:ext cx="127" cy="96"/>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00" name="Freeform 20"/>
            <p:cNvSpPr>
              <a:spLocks/>
            </p:cNvSpPr>
            <p:nvPr/>
          </p:nvSpPr>
          <p:spPr bwMode="auto">
            <a:xfrm>
              <a:off x="5257" y="1545"/>
              <a:ext cx="134" cy="102"/>
            </a:xfrm>
            <a:custGeom>
              <a:avLst/>
              <a:gdLst/>
              <a:ahLst/>
              <a:cxnLst>
                <a:cxn ang="0">
                  <a:pos x="119" y="51"/>
                </a:cxn>
                <a:cxn ang="0">
                  <a:pos x="113" y="68"/>
                </a:cxn>
                <a:cxn ang="0">
                  <a:pos x="102" y="85"/>
                </a:cxn>
                <a:cxn ang="0">
                  <a:pos x="85" y="96"/>
                </a:cxn>
                <a:cxn ang="0">
                  <a:pos x="62" y="102"/>
                </a:cxn>
                <a:cxn ang="0">
                  <a:pos x="62" y="102"/>
                </a:cxn>
                <a:cxn ang="0">
                  <a:pos x="39" y="96"/>
                </a:cxn>
                <a:cxn ang="0">
                  <a:pos x="17" y="85"/>
                </a:cxn>
                <a:cxn ang="0">
                  <a:pos x="5" y="68"/>
                </a:cxn>
                <a:cxn ang="0">
                  <a:pos x="0" y="51"/>
                </a:cxn>
                <a:cxn ang="0">
                  <a:pos x="0" y="51"/>
                </a:cxn>
                <a:cxn ang="0">
                  <a:pos x="5" y="28"/>
                </a:cxn>
                <a:cxn ang="0">
                  <a:pos x="17" y="17"/>
                </a:cxn>
                <a:cxn ang="0">
                  <a:pos x="39" y="6"/>
                </a:cxn>
                <a:cxn ang="0">
                  <a:pos x="62" y="0"/>
                </a:cxn>
                <a:cxn ang="0">
                  <a:pos x="62" y="0"/>
                </a:cxn>
                <a:cxn ang="0">
                  <a:pos x="85" y="6"/>
                </a:cxn>
                <a:cxn ang="0">
                  <a:pos x="102" y="17"/>
                </a:cxn>
                <a:cxn ang="0">
                  <a:pos x="113" y="28"/>
                </a:cxn>
                <a:cxn ang="0">
                  <a:pos x="119" y="51"/>
                </a:cxn>
              </a:cxnLst>
              <a:rect l="0" t="0" r="r" b="b"/>
              <a:pathLst>
                <a:path w="119" h="102">
                  <a:moveTo>
                    <a:pt x="119" y="51"/>
                  </a:moveTo>
                  <a:lnTo>
                    <a:pt x="113" y="68"/>
                  </a:lnTo>
                  <a:lnTo>
                    <a:pt x="102" y="85"/>
                  </a:lnTo>
                  <a:lnTo>
                    <a:pt x="85" y="96"/>
                  </a:lnTo>
                  <a:lnTo>
                    <a:pt x="62" y="102"/>
                  </a:lnTo>
                  <a:lnTo>
                    <a:pt x="62" y="102"/>
                  </a:lnTo>
                  <a:lnTo>
                    <a:pt x="39" y="96"/>
                  </a:lnTo>
                  <a:lnTo>
                    <a:pt x="17" y="85"/>
                  </a:lnTo>
                  <a:lnTo>
                    <a:pt x="5" y="68"/>
                  </a:lnTo>
                  <a:lnTo>
                    <a:pt x="0" y="51"/>
                  </a:lnTo>
                  <a:lnTo>
                    <a:pt x="0" y="51"/>
                  </a:lnTo>
                  <a:lnTo>
                    <a:pt x="5" y="28"/>
                  </a:lnTo>
                  <a:lnTo>
                    <a:pt x="17" y="17"/>
                  </a:lnTo>
                  <a:lnTo>
                    <a:pt x="39" y="6"/>
                  </a:lnTo>
                  <a:lnTo>
                    <a:pt x="62" y="0"/>
                  </a:lnTo>
                  <a:lnTo>
                    <a:pt x="62" y="0"/>
                  </a:lnTo>
                  <a:lnTo>
                    <a:pt x="85" y="6"/>
                  </a:lnTo>
                  <a:lnTo>
                    <a:pt x="102" y="17"/>
                  </a:lnTo>
                  <a:lnTo>
                    <a:pt x="113" y="28"/>
                  </a:lnTo>
                  <a:lnTo>
                    <a:pt x="119"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01" name="Freeform 21"/>
            <p:cNvSpPr>
              <a:spLocks/>
            </p:cNvSpPr>
            <p:nvPr/>
          </p:nvSpPr>
          <p:spPr bwMode="auto">
            <a:xfrm>
              <a:off x="3995" y="1296"/>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02" name="Freeform 22"/>
            <p:cNvSpPr>
              <a:spLocks/>
            </p:cNvSpPr>
            <p:nvPr/>
          </p:nvSpPr>
          <p:spPr bwMode="auto">
            <a:xfrm>
              <a:off x="5257" y="1545"/>
              <a:ext cx="134" cy="102"/>
            </a:xfrm>
            <a:custGeom>
              <a:avLst/>
              <a:gdLst/>
              <a:ahLst/>
              <a:cxnLst>
                <a:cxn ang="0">
                  <a:pos x="119" y="51"/>
                </a:cxn>
                <a:cxn ang="0">
                  <a:pos x="113" y="68"/>
                </a:cxn>
                <a:cxn ang="0">
                  <a:pos x="113" y="68"/>
                </a:cxn>
                <a:cxn ang="0">
                  <a:pos x="102" y="85"/>
                </a:cxn>
                <a:cxn ang="0">
                  <a:pos x="102" y="85"/>
                </a:cxn>
                <a:cxn ang="0">
                  <a:pos x="85" y="96"/>
                </a:cxn>
                <a:cxn ang="0">
                  <a:pos x="85" y="96"/>
                </a:cxn>
                <a:cxn ang="0">
                  <a:pos x="62" y="102"/>
                </a:cxn>
                <a:cxn ang="0">
                  <a:pos x="62" y="102"/>
                </a:cxn>
                <a:cxn ang="0">
                  <a:pos x="62" y="102"/>
                </a:cxn>
                <a:cxn ang="0">
                  <a:pos x="62" y="102"/>
                </a:cxn>
                <a:cxn ang="0">
                  <a:pos x="39" y="96"/>
                </a:cxn>
                <a:cxn ang="0">
                  <a:pos x="39" y="96"/>
                </a:cxn>
                <a:cxn ang="0">
                  <a:pos x="17" y="85"/>
                </a:cxn>
                <a:cxn ang="0">
                  <a:pos x="17" y="85"/>
                </a:cxn>
                <a:cxn ang="0">
                  <a:pos x="5" y="68"/>
                </a:cxn>
                <a:cxn ang="0">
                  <a:pos x="5" y="68"/>
                </a:cxn>
                <a:cxn ang="0">
                  <a:pos x="0" y="51"/>
                </a:cxn>
                <a:cxn ang="0">
                  <a:pos x="0" y="51"/>
                </a:cxn>
                <a:cxn ang="0">
                  <a:pos x="0" y="51"/>
                </a:cxn>
                <a:cxn ang="0">
                  <a:pos x="0" y="51"/>
                </a:cxn>
                <a:cxn ang="0">
                  <a:pos x="5" y="28"/>
                </a:cxn>
                <a:cxn ang="0">
                  <a:pos x="5" y="28"/>
                </a:cxn>
                <a:cxn ang="0">
                  <a:pos x="17" y="17"/>
                </a:cxn>
                <a:cxn ang="0">
                  <a:pos x="17" y="17"/>
                </a:cxn>
                <a:cxn ang="0">
                  <a:pos x="39" y="6"/>
                </a:cxn>
                <a:cxn ang="0">
                  <a:pos x="39" y="6"/>
                </a:cxn>
                <a:cxn ang="0">
                  <a:pos x="62" y="0"/>
                </a:cxn>
                <a:cxn ang="0">
                  <a:pos x="62" y="0"/>
                </a:cxn>
                <a:cxn ang="0">
                  <a:pos x="62" y="0"/>
                </a:cxn>
                <a:cxn ang="0">
                  <a:pos x="62" y="0"/>
                </a:cxn>
                <a:cxn ang="0">
                  <a:pos x="85" y="6"/>
                </a:cxn>
                <a:cxn ang="0">
                  <a:pos x="85" y="6"/>
                </a:cxn>
                <a:cxn ang="0">
                  <a:pos x="102" y="17"/>
                </a:cxn>
                <a:cxn ang="0">
                  <a:pos x="102" y="17"/>
                </a:cxn>
                <a:cxn ang="0">
                  <a:pos x="113" y="28"/>
                </a:cxn>
                <a:cxn ang="0">
                  <a:pos x="113" y="28"/>
                </a:cxn>
                <a:cxn ang="0">
                  <a:pos x="119" y="51"/>
                </a:cxn>
                <a:cxn ang="0">
                  <a:pos x="119" y="51"/>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39" y="96"/>
                  </a:lnTo>
                  <a:lnTo>
                    <a:pt x="39" y="96"/>
                  </a:lnTo>
                  <a:lnTo>
                    <a:pt x="17" y="85"/>
                  </a:lnTo>
                  <a:lnTo>
                    <a:pt x="17" y="85"/>
                  </a:lnTo>
                  <a:lnTo>
                    <a:pt x="5" y="68"/>
                  </a:lnTo>
                  <a:lnTo>
                    <a:pt x="5" y="68"/>
                  </a:lnTo>
                  <a:lnTo>
                    <a:pt x="0" y="51"/>
                  </a:lnTo>
                  <a:lnTo>
                    <a:pt x="0" y="51"/>
                  </a:lnTo>
                  <a:lnTo>
                    <a:pt x="0" y="51"/>
                  </a:lnTo>
                  <a:lnTo>
                    <a:pt x="0" y="51"/>
                  </a:lnTo>
                  <a:lnTo>
                    <a:pt x="5" y="28"/>
                  </a:lnTo>
                  <a:lnTo>
                    <a:pt x="5" y="28"/>
                  </a:lnTo>
                  <a:lnTo>
                    <a:pt x="17" y="17"/>
                  </a:lnTo>
                  <a:lnTo>
                    <a:pt x="17" y="17"/>
                  </a:lnTo>
                  <a:lnTo>
                    <a:pt x="39" y="6"/>
                  </a:lnTo>
                  <a:lnTo>
                    <a:pt x="39" y="6"/>
                  </a:lnTo>
                  <a:lnTo>
                    <a:pt x="62" y="0"/>
                  </a:lnTo>
                  <a:lnTo>
                    <a:pt x="62" y="0"/>
                  </a:lnTo>
                  <a:lnTo>
                    <a:pt x="62" y="0"/>
                  </a:lnTo>
                  <a:lnTo>
                    <a:pt x="62" y="0"/>
                  </a:lnTo>
                  <a:lnTo>
                    <a:pt x="85" y="6"/>
                  </a:lnTo>
                  <a:lnTo>
                    <a:pt x="85" y="6"/>
                  </a:lnTo>
                  <a:lnTo>
                    <a:pt x="102" y="17"/>
                  </a:lnTo>
                  <a:lnTo>
                    <a:pt x="102" y="17"/>
                  </a:lnTo>
                  <a:lnTo>
                    <a:pt x="113" y="28"/>
                  </a:lnTo>
                  <a:lnTo>
                    <a:pt x="113" y="28"/>
                  </a:lnTo>
                  <a:lnTo>
                    <a:pt x="119" y="51"/>
                  </a:lnTo>
                  <a:lnTo>
                    <a:pt x="119"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03" name="Rectangle 23"/>
            <p:cNvSpPr>
              <a:spLocks noChangeArrowheads="1"/>
            </p:cNvSpPr>
            <p:nvPr/>
          </p:nvSpPr>
          <p:spPr bwMode="auto">
            <a:xfrm>
              <a:off x="5779" y="1732"/>
              <a:ext cx="127" cy="96"/>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481304" name="Freeform 24"/>
            <p:cNvSpPr>
              <a:spLocks/>
            </p:cNvSpPr>
            <p:nvPr/>
          </p:nvSpPr>
          <p:spPr bwMode="auto">
            <a:xfrm>
              <a:off x="3268" y="1590"/>
              <a:ext cx="134" cy="102"/>
            </a:xfrm>
            <a:custGeom>
              <a:avLst/>
              <a:gdLst/>
              <a:ahLst/>
              <a:cxnLst>
                <a:cxn ang="0">
                  <a:pos x="119" y="51"/>
                </a:cxn>
                <a:cxn ang="0">
                  <a:pos x="114" y="74"/>
                </a:cxn>
                <a:cxn ang="0">
                  <a:pos x="102" y="85"/>
                </a:cxn>
                <a:cxn ang="0">
                  <a:pos x="85" y="97"/>
                </a:cxn>
                <a:cxn ang="0">
                  <a:pos x="63" y="102"/>
                </a:cxn>
                <a:cxn ang="0">
                  <a:pos x="63" y="102"/>
                </a:cxn>
                <a:cxn ang="0">
                  <a:pos x="40" y="97"/>
                </a:cxn>
                <a:cxn ang="0">
                  <a:pos x="17" y="85"/>
                </a:cxn>
                <a:cxn ang="0">
                  <a:pos x="6" y="74"/>
                </a:cxn>
                <a:cxn ang="0">
                  <a:pos x="0" y="51"/>
                </a:cxn>
                <a:cxn ang="0">
                  <a:pos x="0" y="51"/>
                </a:cxn>
                <a:cxn ang="0">
                  <a:pos x="6" y="34"/>
                </a:cxn>
                <a:cxn ang="0">
                  <a:pos x="17" y="17"/>
                </a:cxn>
                <a:cxn ang="0">
                  <a:pos x="40" y="6"/>
                </a:cxn>
                <a:cxn ang="0">
                  <a:pos x="63" y="0"/>
                </a:cxn>
                <a:cxn ang="0">
                  <a:pos x="63" y="0"/>
                </a:cxn>
                <a:cxn ang="0">
                  <a:pos x="85" y="6"/>
                </a:cxn>
                <a:cxn ang="0">
                  <a:pos x="102" y="17"/>
                </a:cxn>
                <a:cxn ang="0">
                  <a:pos x="114" y="34"/>
                </a:cxn>
                <a:cxn ang="0">
                  <a:pos x="119" y="51"/>
                </a:cxn>
              </a:cxnLst>
              <a:rect l="0" t="0" r="r" b="b"/>
              <a:pathLst>
                <a:path w="119" h="102">
                  <a:moveTo>
                    <a:pt x="119" y="51"/>
                  </a:moveTo>
                  <a:lnTo>
                    <a:pt x="114" y="74"/>
                  </a:lnTo>
                  <a:lnTo>
                    <a:pt x="102" y="85"/>
                  </a:lnTo>
                  <a:lnTo>
                    <a:pt x="85" y="97"/>
                  </a:lnTo>
                  <a:lnTo>
                    <a:pt x="63" y="102"/>
                  </a:lnTo>
                  <a:lnTo>
                    <a:pt x="63" y="102"/>
                  </a:lnTo>
                  <a:lnTo>
                    <a:pt x="40" y="97"/>
                  </a:lnTo>
                  <a:lnTo>
                    <a:pt x="17" y="85"/>
                  </a:lnTo>
                  <a:lnTo>
                    <a:pt x="6" y="74"/>
                  </a:lnTo>
                  <a:lnTo>
                    <a:pt x="0" y="51"/>
                  </a:lnTo>
                  <a:lnTo>
                    <a:pt x="0" y="51"/>
                  </a:lnTo>
                  <a:lnTo>
                    <a:pt x="6" y="34"/>
                  </a:lnTo>
                  <a:lnTo>
                    <a:pt x="17" y="17"/>
                  </a:lnTo>
                  <a:lnTo>
                    <a:pt x="40" y="6"/>
                  </a:lnTo>
                  <a:lnTo>
                    <a:pt x="63" y="0"/>
                  </a:lnTo>
                  <a:lnTo>
                    <a:pt x="63" y="0"/>
                  </a:lnTo>
                  <a:lnTo>
                    <a:pt x="85" y="6"/>
                  </a:lnTo>
                  <a:lnTo>
                    <a:pt x="102" y="17"/>
                  </a:lnTo>
                  <a:lnTo>
                    <a:pt x="114" y="34"/>
                  </a:lnTo>
                  <a:lnTo>
                    <a:pt x="119"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481305" name="Freeform 25"/>
            <p:cNvSpPr>
              <a:spLocks/>
            </p:cNvSpPr>
            <p:nvPr/>
          </p:nvSpPr>
          <p:spPr bwMode="auto">
            <a:xfrm>
              <a:off x="5779" y="1732"/>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06" name="Freeform 26"/>
            <p:cNvSpPr>
              <a:spLocks/>
            </p:cNvSpPr>
            <p:nvPr/>
          </p:nvSpPr>
          <p:spPr bwMode="auto">
            <a:xfrm>
              <a:off x="3268" y="1590"/>
              <a:ext cx="134" cy="102"/>
            </a:xfrm>
            <a:custGeom>
              <a:avLst/>
              <a:gdLst/>
              <a:ahLst/>
              <a:cxnLst>
                <a:cxn ang="0">
                  <a:pos x="119" y="51"/>
                </a:cxn>
                <a:cxn ang="0">
                  <a:pos x="114" y="74"/>
                </a:cxn>
                <a:cxn ang="0">
                  <a:pos x="114" y="74"/>
                </a:cxn>
                <a:cxn ang="0">
                  <a:pos x="102" y="85"/>
                </a:cxn>
                <a:cxn ang="0">
                  <a:pos x="102" y="85"/>
                </a:cxn>
                <a:cxn ang="0">
                  <a:pos x="85" y="97"/>
                </a:cxn>
                <a:cxn ang="0">
                  <a:pos x="85" y="97"/>
                </a:cxn>
                <a:cxn ang="0">
                  <a:pos x="63" y="102"/>
                </a:cxn>
                <a:cxn ang="0">
                  <a:pos x="63" y="102"/>
                </a:cxn>
                <a:cxn ang="0">
                  <a:pos x="63" y="102"/>
                </a:cxn>
                <a:cxn ang="0">
                  <a:pos x="63" y="102"/>
                </a:cxn>
                <a:cxn ang="0">
                  <a:pos x="40" y="97"/>
                </a:cxn>
                <a:cxn ang="0">
                  <a:pos x="40" y="97"/>
                </a:cxn>
                <a:cxn ang="0">
                  <a:pos x="17" y="85"/>
                </a:cxn>
                <a:cxn ang="0">
                  <a:pos x="17" y="85"/>
                </a:cxn>
                <a:cxn ang="0">
                  <a:pos x="6" y="74"/>
                </a:cxn>
                <a:cxn ang="0">
                  <a:pos x="6" y="74"/>
                </a:cxn>
                <a:cxn ang="0">
                  <a:pos x="0" y="51"/>
                </a:cxn>
                <a:cxn ang="0">
                  <a:pos x="0" y="51"/>
                </a:cxn>
                <a:cxn ang="0">
                  <a:pos x="0" y="51"/>
                </a:cxn>
                <a:cxn ang="0">
                  <a:pos x="0" y="51"/>
                </a:cxn>
                <a:cxn ang="0">
                  <a:pos x="6" y="34"/>
                </a:cxn>
                <a:cxn ang="0">
                  <a:pos x="6" y="34"/>
                </a:cxn>
                <a:cxn ang="0">
                  <a:pos x="17" y="17"/>
                </a:cxn>
                <a:cxn ang="0">
                  <a:pos x="17" y="17"/>
                </a:cxn>
                <a:cxn ang="0">
                  <a:pos x="40" y="6"/>
                </a:cxn>
                <a:cxn ang="0">
                  <a:pos x="40" y="6"/>
                </a:cxn>
                <a:cxn ang="0">
                  <a:pos x="63" y="0"/>
                </a:cxn>
                <a:cxn ang="0">
                  <a:pos x="63" y="0"/>
                </a:cxn>
                <a:cxn ang="0">
                  <a:pos x="63" y="0"/>
                </a:cxn>
                <a:cxn ang="0">
                  <a:pos x="63" y="0"/>
                </a:cxn>
                <a:cxn ang="0">
                  <a:pos x="85" y="6"/>
                </a:cxn>
                <a:cxn ang="0">
                  <a:pos x="85" y="6"/>
                </a:cxn>
                <a:cxn ang="0">
                  <a:pos x="102" y="17"/>
                </a:cxn>
                <a:cxn ang="0">
                  <a:pos x="102" y="17"/>
                </a:cxn>
                <a:cxn ang="0">
                  <a:pos x="114" y="34"/>
                </a:cxn>
                <a:cxn ang="0">
                  <a:pos x="114" y="34"/>
                </a:cxn>
                <a:cxn ang="0">
                  <a:pos x="119" y="51"/>
                </a:cxn>
                <a:cxn ang="0">
                  <a:pos x="119" y="51"/>
                </a:cxn>
              </a:cxnLst>
              <a:rect l="0" t="0" r="r" b="b"/>
              <a:pathLst>
                <a:path w="119" h="102">
                  <a:moveTo>
                    <a:pt x="119" y="51"/>
                  </a:moveTo>
                  <a:lnTo>
                    <a:pt x="114" y="74"/>
                  </a:lnTo>
                  <a:lnTo>
                    <a:pt x="114" y="74"/>
                  </a:lnTo>
                  <a:lnTo>
                    <a:pt x="102" y="85"/>
                  </a:lnTo>
                  <a:lnTo>
                    <a:pt x="102" y="85"/>
                  </a:lnTo>
                  <a:lnTo>
                    <a:pt x="85" y="97"/>
                  </a:lnTo>
                  <a:lnTo>
                    <a:pt x="85" y="97"/>
                  </a:lnTo>
                  <a:lnTo>
                    <a:pt x="63" y="102"/>
                  </a:lnTo>
                  <a:lnTo>
                    <a:pt x="63" y="102"/>
                  </a:lnTo>
                  <a:lnTo>
                    <a:pt x="63" y="102"/>
                  </a:lnTo>
                  <a:lnTo>
                    <a:pt x="63" y="102"/>
                  </a:lnTo>
                  <a:lnTo>
                    <a:pt x="40" y="97"/>
                  </a:lnTo>
                  <a:lnTo>
                    <a:pt x="40" y="97"/>
                  </a:lnTo>
                  <a:lnTo>
                    <a:pt x="17" y="85"/>
                  </a:lnTo>
                  <a:lnTo>
                    <a:pt x="17" y="85"/>
                  </a:lnTo>
                  <a:lnTo>
                    <a:pt x="6" y="74"/>
                  </a:lnTo>
                  <a:lnTo>
                    <a:pt x="6" y="74"/>
                  </a:lnTo>
                  <a:lnTo>
                    <a:pt x="0" y="51"/>
                  </a:lnTo>
                  <a:lnTo>
                    <a:pt x="0" y="51"/>
                  </a:lnTo>
                  <a:lnTo>
                    <a:pt x="0" y="51"/>
                  </a:lnTo>
                  <a:lnTo>
                    <a:pt x="0" y="51"/>
                  </a:lnTo>
                  <a:lnTo>
                    <a:pt x="6" y="34"/>
                  </a:lnTo>
                  <a:lnTo>
                    <a:pt x="6" y="34"/>
                  </a:lnTo>
                  <a:lnTo>
                    <a:pt x="17" y="17"/>
                  </a:lnTo>
                  <a:lnTo>
                    <a:pt x="17" y="17"/>
                  </a:lnTo>
                  <a:lnTo>
                    <a:pt x="40" y="6"/>
                  </a:lnTo>
                  <a:lnTo>
                    <a:pt x="40" y="6"/>
                  </a:lnTo>
                  <a:lnTo>
                    <a:pt x="63" y="0"/>
                  </a:lnTo>
                  <a:lnTo>
                    <a:pt x="63" y="0"/>
                  </a:lnTo>
                  <a:lnTo>
                    <a:pt x="63" y="0"/>
                  </a:lnTo>
                  <a:lnTo>
                    <a:pt x="63" y="0"/>
                  </a:lnTo>
                  <a:lnTo>
                    <a:pt x="85" y="6"/>
                  </a:lnTo>
                  <a:lnTo>
                    <a:pt x="85" y="6"/>
                  </a:lnTo>
                  <a:lnTo>
                    <a:pt x="102" y="17"/>
                  </a:lnTo>
                  <a:lnTo>
                    <a:pt x="102" y="17"/>
                  </a:lnTo>
                  <a:lnTo>
                    <a:pt x="114" y="34"/>
                  </a:lnTo>
                  <a:lnTo>
                    <a:pt x="114" y="34"/>
                  </a:lnTo>
                  <a:lnTo>
                    <a:pt x="119" y="51"/>
                  </a:lnTo>
                  <a:lnTo>
                    <a:pt x="119" y="51"/>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07" name="Rectangle 27"/>
            <p:cNvSpPr>
              <a:spLocks noChangeArrowheads="1"/>
            </p:cNvSpPr>
            <p:nvPr/>
          </p:nvSpPr>
          <p:spPr bwMode="auto">
            <a:xfrm>
              <a:off x="3702" y="1358"/>
              <a:ext cx="128" cy="97"/>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08" name="Freeform 28"/>
            <p:cNvSpPr>
              <a:spLocks/>
            </p:cNvSpPr>
            <p:nvPr/>
          </p:nvSpPr>
          <p:spPr bwMode="auto">
            <a:xfrm>
              <a:off x="5811" y="1506"/>
              <a:ext cx="134" cy="101"/>
            </a:xfrm>
            <a:custGeom>
              <a:avLst/>
              <a:gdLst/>
              <a:ahLst/>
              <a:cxnLst>
                <a:cxn ang="0">
                  <a:pos x="119" y="50"/>
                </a:cxn>
                <a:cxn ang="0">
                  <a:pos x="114" y="67"/>
                </a:cxn>
                <a:cxn ang="0">
                  <a:pos x="102" y="84"/>
                </a:cxn>
                <a:cxn ang="0">
                  <a:pos x="80" y="96"/>
                </a:cxn>
                <a:cxn ang="0">
                  <a:pos x="57" y="101"/>
                </a:cxn>
                <a:cxn ang="0">
                  <a:pos x="57" y="101"/>
                </a:cxn>
                <a:cxn ang="0">
                  <a:pos x="40" y="96"/>
                </a:cxn>
                <a:cxn ang="0">
                  <a:pos x="17" y="84"/>
                </a:cxn>
                <a:cxn ang="0">
                  <a:pos x="6" y="67"/>
                </a:cxn>
                <a:cxn ang="0">
                  <a:pos x="0" y="50"/>
                </a:cxn>
                <a:cxn ang="0">
                  <a:pos x="0" y="50"/>
                </a:cxn>
                <a:cxn ang="0">
                  <a:pos x="6" y="28"/>
                </a:cxn>
                <a:cxn ang="0">
                  <a:pos x="17" y="11"/>
                </a:cxn>
                <a:cxn ang="0">
                  <a:pos x="40" y="0"/>
                </a:cxn>
                <a:cxn ang="0">
                  <a:pos x="57" y="0"/>
                </a:cxn>
                <a:cxn ang="0">
                  <a:pos x="57" y="0"/>
                </a:cxn>
                <a:cxn ang="0">
                  <a:pos x="80" y="0"/>
                </a:cxn>
                <a:cxn ang="0">
                  <a:pos x="102" y="11"/>
                </a:cxn>
                <a:cxn ang="0">
                  <a:pos x="114" y="28"/>
                </a:cxn>
                <a:cxn ang="0">
                  <a:pos x="119" y="50"/>
                </a:cxn>
              </a:cxnLst>
              <a:rect l="0" t="0" r="r" b="b"/>
              <a:pathLst>
                <a:path w="119" h="101">
                  <a:moveTo>
                    <a:pt x="119" y="50"/>
                  </a:moveTo>
                  <a:lnTo>
                    <a:pt x="114" y="67"/>
                  </a:lnTo>
                  <a:lnTo>
                    <a:pt x="102" y="84"/>
                  </a:lnTo>
                  <a:lnTo>
                    <a:pt x="80" y="96"/>
                  </a:lnTo>
                  <a:lnTo>
                    <a:pt x="57" y="101"/>
                  </a:lnTo>
                  <a:lnTo>
                    <a:pt x="57" y="101"/>
                  </a:lnTo>
                  <a:lnTo>
                    <a:pt x="40" y="96"/>
                  </a:lnTo>
                  <a:lnTo>
                    <a:pt x="17" y="84"/>
                  </a:lnTo>
                  <a:lnTo>
                    <a:pt x="6" y="67"/>
                  </a:lnTo>
                  <a:lnTo>
                    <a:pt x="0" y="50"/>
                  </a:lnTo>
                  <a:lnTo>
                    <a:pt x="0" y="50"/>
                  </a:lnTo>
                  <a:lnTo>
                    <a:pt x="6" y="28"/>
                  </a:lnTo>
                  <a:lnTo>
                    <a:pt x="17" y="11"/>
                  </a:lnTo>
                  <a:lnTo>
                    <a:pt x="40" y="0"/>
                  </a:lnTo>
                  <a:lnTo>
                    <a:pt x="57" y="0"/>
                  </a:lnTo>
                  <a:lnTo>
                    <a:pt x="57" y="0"/>
                  </a:lnTo>
                  <a:lnTo>
                    <a:pt x="80" y="0"/>
                  </a:lnTo>
                  <a:lnTo>
                    <a:pt x="102" y="11"/>
                  </a:lnTo>
                  <a:lnTo>
                    <a:pt x="114" y="28"/>
                  </a:lnTo>
                  <a:lnTo>
                    <a:pt x="119" y="50"/>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09" name="Freeform 29"/>
            <p:cNvSpPr>
              <a:spLocks/>
            </p:cNvSpPr>
            <p:nvPr/>
          </p:nvSpPr>
          <p:spPr bwMode="auto">
            <a:xfrm>
              <a:off x="3702" y="1358"/>
              <a:ext cx="128"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10" name="Freeform 30"/>
            <p:cNvSpPr>
              <a:spLocks/>
            </p:cNvSpPr>
            <p:nvPr/>
          </p:nvSpPr>
          <p:spPr bwMode="auto">
            <a:xfrm>
              <a:off x="5811" y="1506"/>
              <a:ext cx="134" cy="101"/>
            </a:xfrm>
            <a:custGeom>
              <a:avLst/>
              <a:gdLst/>
              <a:ahLst/>
              <a:cxnLst>
                <a:cxn ang="0">
                  <a:pos x="119" y="50"/>
                </a:cxn>
                <a:cxn ang="0">
                  <a:pos x="114" y="67"/>
                </a:cxn>
                <a:cxn ang="0">
                  <a:pos x="114" y="67"/>
                </a:cxn>
                <a:cxn ang="0">
                  <a:pos x="102" y="84"/>
                </a:cxn>
                <a:cxn ang="0">
                  <a:pos x="102" y="84"/>
                </a:cxn>
                <a:cxn ang="0">
                  <a:pos x="80" y="96"/>
                </a:cxn>
                <a:cxn ang="0">
                  <a:pos x="80" y="96"/>
                </a:cxn>
                <a:cxn ang="0">
                  <a:pos x="57" y="101"/>
                </a:cxn>
                <a:cxn ang="0">
                  <a:pos x="57" y="101"/>
                </a:cxn>
                <a:cxn ang="0">
                  <a:pos x="57" y="101"/>
                </a:cxn>
                <a:cxn ang="0">
                  <a:pos x="57" y="101"/>
                </a:cxn>
                <a:cxn ang="0">
                  <a:pos x="40" y="96"/>
                </a:cxn>
                <a:cxn ang="0">
                  <a:pos x="40" y="96"/>
                </a:cxn>
                <a:cxn ang="0">
                  <a:pos x="17" y="84"/>
                </a:cxn>
                <a:cxn ang="0">
                  <a:pos x="17" y="84"/>
                </a:cxn>
                <a:cxn ang="0">
                  <a:pos x="6" y="67"/>
                </a:cxn>
                <a:cxn ang="0">
                  <a:pos x="6" y="67"/>
                </a:cxn>
                <a:cxn ang="0">
                  <a:pos x="0" y="50"/>
                </a:cxn>
                <a:cxn ang="0">
                  <a:pos x="0" y="50"/>
                </a:cxn>
                <a:cxn ang="0">
                  <a:pos x="0" y="50"/>
                </a:cxn>
                <a:cxn ang="0">
                  <a:pos x="0" y="50"/>
                </a:cxn>
                <a:cxn ang="0">
                  <a:pos x="6" y="28"/>
                </a:cxn>
                <a:cxn ang="0">
                  <a:pos x="6" y="28"/>
                </a:cxn>
                <a:cxn ang="0">
                  <a:pos x="17" y="11"/>
                </a:cxn>
                <a:cxn ang="0">
                  <a:pos x="17" y="11"/>
                </a:cxn>
                <a:cxn ang="0">
                  <a:pos x="40" y="0"/>
                </a:cxn>
                <a:cxn ang="0">
                  <a:pos x="40" y="0"/>
                </a:cxn>
                <a:cxn ang="0">
                  <a:pos x="57" y="0"/>
                </a:cxn>
                <a:cxn ang="0">
                  <a:pos x="57" y="0"/>
                </a:cxn>
                <a:cxn ang="0">
                  <a:pos x="57" y="0"/>
                </a:cxn>
                <a:cxn ang="0">
                  <a:pos x="57" y="0"/>
                </a:cxn>
                <a:cxn ang="0">
                  <a:pos x="80" y="0"/>
                </a:cxn>
                <a:cxn ang="0">
                  <a:pos x="80" y="0"/>
                </a:cxn>
                <a:cxn ang="0">
                  <a:pos x="102" y="11"/>
                </a:cxn>
                <a:cxn ang="0">
                  <a:pos x="102" y="11"/>
                </a:cxn>
                <a:cxn ang="0">
                  <a:pos x="114" y="28"/>
                </a:cxn>
                <a:cxn ang="0">
                  <a:pos x="114" y="28"/>
                </a:cxn>
                <a:cxn ang="0">
                  <a:pos x="119" y="50"/>
                </a:cxn>
                <a:cxn ang="0">
                  <a:pos x="119" y="50"/>
                </a:cxn>
              </a:cxnLst>
              <a:rect l="0" t="0" r="r" b="b"/>
              <a:pathLst>
                <a:path w="119" h="101">
                  <a:moveTo>
                    <a:pt x="119" y="50"/>
                  </a:moveTo>
                  <a:lnTo>
                    <a:pt x="114" y="67"/>
                  </a:lnTo>
                  <a:lnTo>
                    <a:pt x="114" y="67"/>
                  </a:lnTo>
                  <a:lnTo>
                    <a:pt x="102" y="84"/>
                  </a:lnTo>
                  <a:lnTo>
                    <a:pt x="102" y="84"/>
                  </a:lnTo>
                  <a:lnTo>
                    <a:pt x="80" y="96"/>
                  </a:lnTo>
                  <a:lnTo>
                    <a:pt x="80" y="96"/>
                  </a:lnTo>
                  <a:lnTo>
                    <a:pt x="57" y="101"/>
                  </a:lnTo>
                  <a:lnTo>
                    <a:pt x="57" y="101"/>
                  </a:lnTo>
                  <a:lnTo>
                    <a:pt x="57" y="101"/>
                  </a:lnTo>
                  <a:lnTo>
                    <a:pt x="57" y="101"/>
                  </a:lnTo>
                  <a:lnTo>
                    <a:pt x="40" y="96"/>
                  </a:lnTo>
                  <a:lnTo>
                    <a:pt x="40" y="96"/>
                  </a:lnTo>
                  <a:lnTo>
                    <a:pt x="17" y="84"/>
                  </a:lnTo>
                  <a:lnTo>
                    <a:pt x="17" y="84"/>
                  </a:lnTo>
                  <a:lnTo>
                    <a:pt x="6" y="67"/>
                  </a:lnTo>
                  <a:lnTo>
                    <a:pt x="6" y="67"/>
                  </a:lnTo>
                  <a:lnTo>
                    <a:pt x="0" y="50"/>
                  </a:lnTo>
                  <a:lnTo>
                    <a:pt x="0" y="50"/>
                  </a:lnTo>
                  <a:lnTo>
                    <a:pt x="0" y="50"/>
                  </a:lnTo>
                  <a:lnTo>
                    <a:pt x="0" y="50"/>
                  </a:lnTo>
                  <a:lnTo>
                    <a:pt x="6" y="28"/>
                  </a:lnTo>
                  <a:lnTo>
                    <a:pt x="6" y="28"/>
                  </a:lnTo>
                  <a:lnTo>
                    <a:pt x="17" y="11"/>
                  </a:lnTo>
                  <a:lnTo>
                    <a:pt x="17" y="11"/>
                  </a:lnTo>
                  <a:lnTo>
                    <a:pt x="40" y="0"/>
                  </a:lnTo>
                  <a:lnTo>
                    <a:pt x="40" y="0"/>
                  </a:lnTo>
                  <a:lnTo>
                    <a:pt x="57" y="0"/>
                  </a:lnTo>
                  <a:lnTo>
                    <a:pt x="57" y="0"/>
                  </a:lnTo>
                  <a:lnTo>
                    <a:pt x="57" y="0"/>
                  </a:lnTo>
                  <a:lnTo>
                    <a:pt x="57" y="0"/>
                  </a:lnTo>
                  <a:lnTo>
                    <a:pt x="80" y="0"/>
                  </a:lnTo>
                  <a:lnTo>
                    <a:pt x="80" y="0"/>
                  </a:lnTo>
                  <a:lnTo>
                    <a:pt x="102" y="11"/>
                  </a:lnTo>
                  <a:lnTo>
                    <a:pt x="102" y="11"/>
                  </a:lnTo>
                  <a:lnTo>
                    <a:pt x="114" y="28"/>
                  </a:lnTo>
                  <a:lnTo>
                    <a:pt x="114" y="28"/>
                  </a:lnTo>
                  <a:lnTo>
                    <a:pt x="119" y="50"/>
                  </a:lnTo>
                  <a:lnTo>
                    <a:pt x="119" y="5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11" name="Rectangle 31"/>
            <p:cNvSpPr>
              <a:spLocks noChangeArrowheads="1"/>
            </p:cNvSpPr>
            <p:nvPr/>
          </p:nvSpPr>
          <p:spPr bwMode="auto">
            <a:xfrm>
              <a:off x="5537" y="1273"/>
              <a:ext cx="127" cy="97"/>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481312" name="Freeform 32"/>
            <p:cNvSpPr>
              <a:spLocks/>
            </p:cNvSpPr>
            <p:nvPr/>
          </p:nvSpPr>
          <p:spPr bwMode="auto">
            <a:xfrm>
              <a:off x="4052" y="1709"/>
              <a:ext cx="127" cy="102"/>
            </a:xfrm>
            <a:custGeom>
              <a:avLst/>
              <a:gdLst/>
              <a:ahLst/>
              <a:cxnLst>
                <a:cxn ang="0">
                  <a:pos x="113" y="51"/>
                </a:cxn>
                <a:cxn ang="0">
                  <a:pos x="108" y="74"/>
                </a:cxn>
                <a:cxn ang="0">
                  <a:pos x="96" y="85"/>
                </a:cxn>
                <a:cxn ang="0">
                  <a:pos x="79" y="97"/>
                </a:cxn>
                <a:cxn ang="0">
                  <a:pos x="57" y="102"/>
                </a:cxn>
                <a:cxn ang="0">
                  <a:pos x="57" y="102"/>
                </a:cxn>
                <a:cxn ang="0">
                  <a:pos x="34" y="97"/>
                </a:cxn>
                <a:cxn ang="0">
                  <a:pos x="17" y="85"/>
                </a:cxn>
                <a:cxn ang="0">
                  <a:pos x="0" y="74"/>
                </a:cxn>
                <a:cxn ang="0">
                  <a:pos x="0" y="51"/>
                </a:cxn>
                <a:cxn ang="0">
                  <a:pos x="0" y="51"/>
                </a:cxn>
                <a:cxn ang="0">
                  <a:pos x="0" y="34"/>
                </a:cxn>
                <a:cxn ang="0">
                  <a:pos x="17" y="17"/>
                </a:cxn>
                <a:cxn ang="0">
                  <a:pos x="34" y="6"/>
                </a:cxn>
                <a:cxn ang="0">
                  <a:pos x="57" y="0"/>
                </a:cxn>
                <a:cxn ang="0">
                  <a:pos x="57" y="0"/>
                </a:cxn>
                <a:cxn ang="0">
                  <a:pos x="79" y="6"/>
                </a:cxn>
                <a:cxn ang="0">
                  <a:pos x="96" y="17"/>
                </a:cxn>
                <a:cxn ang="0">
                  <a:pos x="108" y="34"/>
                </a:cxn>
                <a:cxn ang="0">
                  <a:pos x="113" y="51"/>
                </a:cxn>
              </a:cxnLst>
              <a:rect l="0" t="0" r="r" b="b"/>
              <a:pathLst>
                <a:path w="113" h="102">
                  <a:moveTo>
                    <a:pt x="113" y="51"/>
                  </a:moveTo>
                  <a:lnTo>
                    <a:pt x="108" y="74"/>
                  </a:lnTo>
                  <a:lnTo>
                    <a:pt x="96" y="85"/>
                  </a:lnTo>
                  <a:lnTo>
                    <a:pt x="79" y="97"/>
                  </a:lnTo>
                  <a:lnTo>
                    <a:pt x="57" y="102"/>
                  </a:lnTo>
                  <a:lnTo>
                    <a:pt x="57" y="102"/>
                  </a:lnTo>
                  <a:lnTo>
                    <a:pt x="34" y="97"/>
                  </a:lnTo>
                  <a:lnTo>
                    <a:pt x="17" y="85"/>
                  </a:lnTo>
                  <a:lnTo>
                    <a:pt x="0" y="74"/>
                  </a:lnTo>
                  <a:lnTo>
                    <a:pt x="0" y="51"/>
                  </a:lnTo>
                  <a:lnTo>
                    <a:pt x="0" y="51"/>
                  </a:lnTo>
                  <a:lnTo>
                    <a:pt x="0" y="34"/>
                  </a:lnTo>
                  <a:lnTo>
                    <a:pt x="17" y="17"/>
                  </a:lnTo>
                  <a:lnTo>
                    <a:pt x="34" y="6"/>
                  </a:lnTo>
                  <a:lnTo>
                    <a:pt x="57" y="0"/>
                  </a:lnTo>
                  <a:lnTo>
                    <a:pt x="57" y="0"/>
                  </a:lnTo>
                  <a:lnTo>
                    <a:pt x="79" y="6"/>
                  </a:lnTo>
                  <a:lnTo>
                    <a:pt x="96" y="17"/>
                  </a:lnTo>
                  <a:lnTo>
                    <a:pt x="108" y="34"/>
                  </a:lnTo>
                  <a:lnTo>
                    <a:pt x="113"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481313" name="Freeform 33"/>
            <p:cNvSpPr>
              <a:spLocks/>
            </p:cNvSpPr>
            <p:nvPr/>
          </p:nvSpPr>
          <p:spPr bwMode="auto">
            <a:xfrm>
              <a:off x="5537" y="1273"/>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14" name="Freeform 34"/>
            <p:cNvSpPr>
              <a:spLocks/>
            </p:cNvSpPr>
            <p:nvPr/>
          </p:nvSpPr>
          <p:spPr bwMode="auto">
            <a:xfrm>
              <a:off x="4052" y="1709"/>
              <a:ext cx="127" cy="102"/>
            </a:xfrm>
            <a:custGeom>
              <a:avLst/>
              <a:gdLst/>
              <a:ahLst/>
              <a:cxnLst>
                <a:cxn ang="0">
                  <a:pos x="113" y="51"/>
                </a:cxn>
                <a:cxn ang="0">
                  <a:pos x="108" y="74"/>
                </a:cxn>
                <a:cxn ang="0">
                  <a:pos x="108" y="74"/>
                </a:cxn>
                <a:cxn ang="0">
                  <a:pos x="96" y="85"/>
                </a:cxn>
                <a:cxn ang="0">
                  <a:pos x="96" y="85"/>
                </a:cxn>
                <a:cxn ang="0">
                  <a:pos x="79" y="97"/>
                </a:cxn>
                <a:cxn ang="0">
                  <a:pos x="79" y="97"/>
                </a:cxn>
                <a:cxn ang="0">
                  <a:pos x="57" y="102"/>
                </a:cxn>
                <a:cxn ang="0">
                  <a:pos x="57" y="102"/>
                </a:cxn>
                <a:cxn ang="0">
                  <a:pos x="57" y="102"/>
                </a:cxn>
                <a:cxn ang="0">
                  <a:pos x="57" y="102"/>
                </a:cxn>
                <a:cxn ang="0">
                  <a:pos x="34" y="97"/>
                </a:cxn>
                <a:cxn ang="0">
                  <a:pos x="34" y="97"/>
                </a:cxn>
                <a:cxn ang="0">
                  <a:pos x="17" y="85"/>
                </a:cxn>
                <a:cxn ang="0">
                  <a:pos x="17" y="85"/>
                </a:cxn>
                <a:cxn ang="0">
                  <a:pos x="0" y="74"/>
                </a:cxn>
                <a:cxn ang="0">
                  <a:pos x="0" y="74"/>
                </a:cxn>
                <a:cxn ang="0">
                  <a:pos x="0" y="51"/>
                </a:cxn>
                <a:cxn ang="0">
                  <a:pos x="0" y="51"/>
                </a:cxn>
                <a:cxn ang="0">
                  <a:pos x="0" y="51"/>
                </a:cxn>
                <a:cxn ang="0">
                  <a:pos x="0" y="51"/>
                </a:cxn>
                <a:cxn ang="0">
                  <a:pos x="0" y="34"/>
                </a:cxn>
                <a:cxn ang="0">
                  <a:pos x="0" y="34"/>
                </a:cxn>
                <a:cxn ang="0">
                  <a:pos x="17" y="17"/>
                </a:cxn>
                <a:cxn ang="0">
                  <a:pos x="17" y="17"/>
                </a:cxn>
                <a:cxn ang="0">
                  <a:pos x="34" y="6"/>
                </a:cxn>
                <a:cxn ang="0">
                  <a:pos x="34" y="6"/>
                </a:cxn>
                <a:cxn ang="0">
                  <a:pos x="57" y="0"/>
                </a:cxn>
                <a:cxn ang="0">
                  <a:pos x="57" y="0"/>
                </a:cxn>
                <a:cxn ang="0">
                  <a:pos x="57" y="0"/>
                </a:cxn>
                <a:cxn ang="0">
                  <a:pos x="57" y="0"/>
                </a:cxn>
                <a:cxn ang="0">
                  <a:pos x="79" y="6"/>
                </a:cxn>
                <a:cxn ang="0">
                  <a:pos x="79" y="6"/>
                </a:cxn>
                <a:cxn ang="0">
                  <a:pos x="96" y="17"/>
                </a:cxn>
                <a:cxn ang="0">
                  <a:pos x="96" y="17"/>
                </a:cxn>
                <a:cxn ang="0">
                  <a:pos x="108" y="34"/>
                </a:cxn>
                <a:cxn ang="0">
                  <a:pos x="108" y="34"/>
                </a:cxn>
                <a:cxn ang="0">
                  <a:pos x="113" y="51"/>
                </a:cxn>
                <a:cxn ang="0">
                  <a:pos x="113" y="51"/>
                </a:cxn>
              </a:cxnLst>
              <a:rect l="0" t="0" r="r" b="b"/>
              <a:pathLst>
                <a:path w="113" h="102">
                  <a:moveTo>
                    <a:pt x="113" y="51"/>
                  </a:moveTo>
                  <a:lnTo>
                    <a:pt x="108" y="74"/>
                  </a:lnTo>
                  <a:lnTo>
                    <a:pt x="108" y="74"/>
                  </a:lnTo>
                  <a:lnTo>
                    <a:pt x="96" y="85"/>
                  </a:lnTo>
                  <a:lnTo>
                    <a:pt x="96" y="85"/>
                  </a:lnTo>
                  <a:lnTo>
                    <a:pt x="79" y="97"/>
                  </a:lnTo>
                  <a:lnTo>
                    <a:pt x="79" y="97"/>
                  </a:lnTo>
                  <a:lnTo>
                    <a:pt x="57" y="102"/>
                  </a:lnTo>
                  <a:lnTo>
                    <a:pt x="57" y="102"/>
                  </a:lnTo>
                  <a:lnTo>
                    <a:pt x="57" y="102"/>
                  </a:lnTo>
                  <a:lnTo>
                    <a:pt x="57" y="102"/>
                  </a:lnTo>
                  <a:lnTo>
                    <a:pt x="34" y="97"/>
                  </a:lnTo>
                  <a:lnTo>
                    <a:pt x="34" y="97"/>
                  </a:lnTo>
                  <a:lnTo>
                    <a:pt x="17" y="85"/>
                  </a:lnTo>
                  <a:lnTo>
                    <a:pt x="17" y="85"/>
                  </a:lnTo>
                  <a:lnTo>
                    <a:pt x="0" y="74"/>
                  </a:lnTo>
                  <a:lnTo>
                    <a:pt x="0" y="74"/>
                  </a:lnTo>
                  <a:lnTo>
                    <a:pt x="0" y="51"/>
                  </a:lnTo>
                  <a:lnTo>
                    <a:pt x="0" y="51"/>
                  </a:lnTo>
                  <a:lnTo>
                    <a:pt x="0" y="51"/>
                  </a:lnTo>
                  <a:lnTo>
                    <a:pt x="0" y="51"/>
                  </a:lnTo>
                  <a:lnTo>
                    <a:pt x="0" y="34"/>
                  </a:lnTo>
                  <a:lnTo>
                    <a:pt x="0" y="34"/>
                  </a:lnTo>
                  <a:lnTo>
                    <a:pt x="17" y="17"/>
                  </a:lnTo>
                  <a:lnTo>
                    <a:pt x="17" y="17"/>
                  </a:lnTo>
                  <a:lnTo>
                    <a:pt x="34" y="6"/>
                  </a:lnTo>
                  <a:lnTo>
                    <a:pt x="34" y="6"/>
                  </a:lnTo>
                  <a:lnTo>
                    <a:pt x="57" y="0"/>
                  </a:lnTo>
                  <a:lnTo>
                    <a:pt x="57" y="0"/>
                  </a:lnTo>
                  <a:lnTo>
                    <a:pt x="57" y="0"/>
                  </a:lnTo>
                  <a:lnTo>
                    <a:pt x="57" y="0"/>
                  </a:lnTo>
                  <a:lnTo>
                    <a:pt x="79" y="6"/>
                  </a:lnTo>
                  <a:lnTo>
                    <a:pt x="79" y="6"/>
                  </a:lnTo>
                  <a:lnTo>
                    <a:pt x="96" y="17"/>
                  </a:lnTo>
                  <a:lnTo>
                    <a:pt x="96" y="17"/>
                  </a:lnTo>
                  <a:lnTo>
                    <a:pt x="108" y="34"/>
                  </a:lnTo>
                  <a:lnTo>
                    <a:pt x="108" y="34"/>
                  </a:lnTo>
                  <a:lnTo>
                    <a:pt x="113" y="51"/>
                  </a:lnTo>
                  <a:lnTo>
                    <a:pt x="113" y="51"/>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15" name="Rectangle 35"/>
            <p:cNvSpPr>
              <a:spLocks noChangeArrowheads="1"/>
            </p:cNvSpPr>
            <p:nvPr/>
          </p:nvSpPr>
          <p:spPr bwMode="auto">
            <a:xfrm>
              <a:off x="3409" y="1358"/>
              <a:ext cx="127" cy="97"/>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16" name="Freeform 36"/>
            <p:cNvSpPr>
              <a:spLocks/>
            </p:cNvSpPr>
            <p:nvPr/>
          </p:nvSpPr>
          <p:spPr bwMode="auto">
            <a:xfrm>
              <a:off x="5518" y="1664"/>
              <a:ext cx="134" cy="102"/>
            </a:xfrm>
            <a:custGeom>
              <a:avLst/>
              <a:gdLst/>
              <a:ahLst/>
              <a:cxnLst>
                <a:cxn ang="0">
                  <a:pos x="119" y="51"/>
                </a:cxn>
                <a:cxn ang="0">
                  <a:pos x="113" y="68"/>
                </a:cxn>
                <a:cxn ang="0">
                  <a:pos x="102" y="85"/>
                </a:cxn>
                <a:cxn ang="0">
                  <a:pos x="85" y="96"/>
                </a:cxn>
                <a:cxn ang="0">
                  <a:pos x="62" y="102"/>
                </a:cxn>
                <a:cxn ang="0">
                  <a:pos x="62" y="102"/>
                </a:cxn>
                <a:cxn ang="0">
                  <a:pos x="39" y="96"/>
                </a:cxn>
                <a:cxn ang="0">
                  <a:pos x="17" y="85"/>
                </a:cxn>
                <a:cxn ang="0">
                  <a:pos x="5" y="68"/>
                </a:cxn>
                <a:cxn ang="0">
                  <a:pos x="0" y="51"/>
                </a:cxn>
                <a:cxn ang="0">
                  <a:pos x="0" y="51"/>
                </a:cxn>
                <a:cxn ang="0">
                  <a:pos x="5" y="28"/>
                </a:cxn>
                <a:cxn ang="0">
                  <a:pos x="17" y="17"/>
                </a:cxn>
                <a:cxn ang="0">
                  <a:pos x="39" y="6"/>
                </a:cxn>
                <a:cxn ang="0">
                  <a:pos x="62" y="0"/>
                </a:cxn>
                <a:cxn ang="0">
                  <a:pos x="62" y="0"/>
                </a:cxn>
                <a:cxn ang="0">
                  <a:pos x="85" y="6"/>
                </a:cxn>
                <a:cxn ang="0">
                  <a:pos x="102" y="17"/>
                </a:cxn>
                <a:cxn ang="0">
                  <a:pos x="113" y="28"/>
                </a:cxn>
                <a:cxn ang="0">
                  <a:pos x="119" y="51"/>
                </a:cxn>
              </a:cxnLst>
              <a:rect l="0" t="0" r="r" b="b"/>
              <a:pathLst>
                <a:path w="119" h="102">
                  <a:moveTo>
                    <a:pt x="119" y="51"/>
                  </a:moveTo>
                  <a:lnTo>
                    <a:pt x="113" y="68"/>
                  </a:lnTo>
                  <a:lnTo>
                    <a:pt x="102" y="85"/>
                  </a:lnTo>
                  <a:lnTo>
                    <a:pt x="85" y="96"/>
                  </a:lnTo>
                  <a:lnTo>
                    <a:pt x="62" y="102"/>
                  </a:lnTo>
                  <a:lnTo>
                    <a:pt x="62" y="102"/>
                  </a:lnTo>
                  <a:lnTo>
                    <a:pt x="39" y="96"/>
                  </a:lnTo>
                  <a:lnTo>
                    <a:pt x="17" y="85"/>
                  </a:lnTo>
                  <a:lnTo>
                    <a:pt x="5" y="68"/>
                  </a:lnTo>
                  <a:lnTo>
                    <a:pt x="0" y="51"/>
                  </a:lnTo>
                  <a:lnTo>
                    <a:pt x="0" y="51"/>
                  </a:lnTo>
                  <a:lnTo>
                    <a:pt x="5" y="28"/>
                  </a:lnTo>
                  <a:lnTo>
                    <a:pt x="17" y="17"/>
                  </a:lnTo>
                  <a:lnTo>
                    <a:pt x="39" y="6"/>
                  </a:lnTo>
                  <a:lnTo>
                    <a:pt x="62" y="0"/>
                  </a:lnTo>
                  <a:lnTo>
                    <a:pt x="62" y="0"/>
                  </a:lnTo>
                  <a:lnTo>
                    <a:pt x="85" y="6"/>
                  </a:lnTo>
                  <a:lnTo>
                    <a:pt x="102" y="17"/>
                  </a:lnTo>
                  <a:lnTo>
                    <a:pt x="113" y="28"/>
                  </a:lnTo>
                  <a:lnTo>
                    <a:pt x="119"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17" name="Freeform 37"/>
            <p:cNvSpPr>
              <a:spLocks/>
            </p:cNvSpPr>
            <p:nvPr/>
          </p:nvSpPr>
          <p:spPr bwMode="auto">
            <a:xfrm>
              <a:off x="3409" y="1358"/>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18" name="Freeform 38"/>
            <p:cNvSpPr>
              <a:spLocks/>
            </p:cNvSpPr>
            <p:nvPr/>
          </p:nvSpPr>
          <p:spPr bwMode="auto">
            <a:xfrm>
              <a:off x="5518" y="1664"/>
              <a:ext cx="134" cy="102"/>
            </a:xfrm>
            <a:custGeom>
              <a:avLst/>
              <a:gdLst/>
              <a:ahLst/>
              <a:cxnLst>
                <a:cxn ang="0">
                  <a:pos x="119" y="51"/>
                </a:cxn>
                <a:cxn ang="0">
                  <a:pos x="113" y="68"/>
                </a:cxn>
                <a:cxn ang="0">
                  <a:pos x="113" y="68"/>
                </a:cxn>
                <a:cxn ang="0">
                  <a:pos x="102" y="85"/>
                </a:cxn>
                <a:cxn ang="0">
                  <a:pos x="102" y="85"/>
                </a:cxn>
                <a:cxn ang="0">
                  <a:pos x="85" y="96"/>
                </a:cxn>
                <a:cxn ang="0">
                  <a:pos x="85" y="96"/>
                </a:cxn>
                <a:cxn ang="0">
                  <a:pos x="62" y="102"/>
                </a:cxn>
                <a:cxn ang="0">
                  <a:pos x="62" y="102"/>
                </a:cxn>
                <a:cxn ang="0">
                  <a:pos x="62" y="102"/>
                </a:cxn>
                <a:cxn ang="0">
                  <a:pos x="62" y="102"/>
                </a:cxn>
                <a:cxn ang="0">
                  <a:pos x="39" y="96"/>
                </a:cxn>
                <a:cxn ang="0">
                  <a:pos x="39" y="96"/>
                </a:cxn>
                <a:cxn ang="0">
                  <a:pos x="17" y="85"/>
                </a:cxn>
                <a:cxn ang="0">
                  <a:pos x="17" y="85"/>
                </a:cxn>
                <a:cxn ang="0">
                  <a:pos x="5" y="68"/>
                </a:cxn>
                <a:cxn ang="0">
                  <a:pos x="5" y="68"/>
                </a:cxn>
                <a:cxn ang="0">
                  <a:pos x="0" y="51"/>
                </a:cxn>
                <a:cxn ang="0">
                  <a:pos x="0" y="51"/>
                </a:cxn>
                <a:cxn ang="0">
                  <a:pos x="0" y="51"/>
                </a:cxn>
                <a:cxn ang="0">
                  <a:pos x="0" y="51"/>
                </a:cxn>
                <a:cxn ang="0">
                  <a:pos x="5" y="28"/>
                </a:cxn>
                <a:cxn ang="0">
                  <a:pos x="5" y="28"/>
                </a:cxn>
                <a:cxn ang="0">
                  <a:pos x="17" y="17"/>
                </a:cxn>
                <a:cxn ang="0">
                  <a:pos x="17" y="17"/>
                </a:cxn>
                <a:cxn ang="0">
                  <a:pos x="39" y="6"/>
                </a:cxn>
                <a:cxn ang="0">
                  <a:pos x="39" y="6"/>
                </a:cxn>
                <a:cxn ang="0">
                  <a:pos x="62" y="0"/>
                </a:cxn>
                <a:cxn ang="0">
                  <a:pos x="62" y="0"/>
                </a:cxn>
                <a:cxn ang="0">
                  <a:pos x="62" y="0"/>
                </a:cxn>
                <a:cxn ang="0">
                  <a:pos x="62" y="0"/>
                </a:cxn>
                <a:cxn ang="0">
                  <a:pos x="85" y="6"/>
                </a:cxn>
                <a:cxn ang="0">
                  <a:pos x="85" y="6"/>
                </a:cxn>
                <a:cxn ang="0">
                  <a:pos x="102" y="17"/>
                </a:cxn>
                <a:cxn ang="0">
                  <a:pos x="102" y="17"/>
                </a:cxn>
                <a:cxn ang="0">
                  <a:pos x="113" y="28"/>
                </a:cxn>
                <a:cxn ang="0">
                  <a:pos x="113" y="28"/>
                </a:cxn>
                <a:cxn ang="0">
                  <a:pos x="119" y="51"/>
                </a:cxn>
                <a:cxn ang="0">
                  <a:pos x="119" y="51"/>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39" y="96"/>
                  </a:lnTo>
                  <a:lnTo>
                    <a:pt x="39" y="96"/>
                  </a:lnTo>
                  <a:lnTo>
                    <a:pt x="17" y="85"/>
                  </a:lnTo>
                  <a:lnTo>
                    <a:pt x="17" y="85"/>
                  </a:lnTo>
                  <a:lnTo>
                    <a:pt x="5" y="68"/>
                  </a:lnTo>
                  <a:lnTo>
                    <a:pt x="5" y="68"/>
                  </a:lnTo>
                  <a:lnTo>
                    <a:pt x="0" y="51"/>
                  </a:lnTo>
                  <a:lnTo>
                    <a:pt x="0" y="51"/>
                  </a:lnTo>
                  <a:lnTo>
                    <a:pt x="0" y="51"/>
                  </a:lnTo>
                  <a:lnTo>
                    <a:pt x="0" y="51"/>
                  </a:lnTo>
                  <a:lnTo>
                    <a:pt x="5" y="28"/>
                  </a:lnTo>
                  <a:lnTo>
                    <a:pt x="5" y="28"/>
                  </a:lnTo>
                  <a:lnTo>
                    <a:pt x="17" y="17"/>
                  </a:lnTo>
                  <a:lnTo>
                    <a:pt x="17" y="17"/>
                  </a:lnTo>
                  <a:lnTo>
                    <a:pt x="39" y="6"/>
                  </a:lnTo>
                  <a:lnTo>
                    <a:pt x="39" y="6"/>
                  </a:lnTo>
                  <a:lnTo>
                    <a:pt x="62" y="0"/>
                  </a:lnTo>
                  <a:lnTo>
                    <a:pt x="62" y="0"/>
                  </a:lnTo>
                  <a:lnTo>
                    <a:pt x="62" y="0"/>
                  </a:lnTo>
                  <a:lnTo>
                    <a:pt x="62" y="0"/>
                  </a:lnTo>
                  <a:lnTo>
                    <a:pt x="85" y="6"/>
                  </a:lnTo>
                  <a:lnTo>
                    <a:pt x="85" y="6"/>
                  </a:lnTo>
                  <a:lnTo>
                    <a:pt x="102" y="17"/>
                  </a:lnTo>
                  <a:lnTo>
                    <a:pt x="102" y="17"/>
                  </a:lnTo>
                  <a:lnTo>
                    <a:pt x="113" y="28"/>
                  </a:lnTo>
                  <a:lnTo>
                    <a:pt x="113" y="28"/>
                  </a:lnTo>
                  <a:lnTo>
                    <a:pt x="119" y="51"/>
                  </a:lnTo>
                  <a:lnTo>
                    <a:pt x="119"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19" name="Rectangle 39"/>
            <p:cNvSpPr>
              <a:spLocks noChangeArrowheads="1"/>
            </p:cNvSpPr>
            <p:nvPr/>
          </p:nvSpPr>
          <p:spPr bwMode="auto">
            <a:xfrm>
              <a:off x="5537" y="1489"/>
              <a:ext cx="127" cy="101"/>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481320" name="Freeform 40"/>
            <p:cNvSpPr>
              <a:spLocks/>
            </p:cNvSpPr>
            <p:nvPr/>
          </p:nvSpPr>
          <p:spPr bwMode="auto">
            <a:xfrm>
              <a:off x="4148" y="1489"/>
              <a:ext cx="134" cy="101"/>
            </a:xfrm>
            <a:custGeom>
              <a:avLst/>
              <a:gdLst/>
              <a:ahLst/>
              <a:cxnLst>
                <a:cxn ang="0">
                  <a:pos x="119" y="50"/>
                </a:cxn>
                <a:cxn ang="0">
                  <a:pos x="113" y="67"/>
                </a:cxn>
                <a:cxn ang="0">
                  <a:pos x="102" y="84"/>
                </a:cxn>
                <a:cxn ang="0">
                  <a:pos x="85" y="96"/>
                </a:cxn>
                <a:cxn ang="0">
                  <a:pos x="62" y="101"/>
                </a:cxn>
                <a:cxn ang="0">
                  <a:pos x="62" y="101"/>
                </a:cxn>
                <a:cxn ang="0">
                  <a:pos x="40" y="96"/>
                </a:cxn>
                <a:cxn ang="0">
                  <a:pos x="17" y="84"/>
                </a:cxn>
                <a:cxn ang="0">
                  <a:pos x="6" y="67"/>
                </a:cxn>
                <a:cxn ang="0">
                  <a:pos x="0" y="50"/>
                </a:cxn>
                <a:cxn ang="0">
                  <a:pos x="0" y="50"/>
                </a:cxn>
                <a:cxn ang="0">
                  <a:pos x="6" y="28"/>
                </a:cxn>
                <a:cxn ang="0">
                  <a:pos x="17" y="11"/>
                </a:cxn>
                <a:cxn ang="0">
                  <a:pos x="40" y="0"/>
                </a:cxn>
                <a:cxn ang="0">
                  <a:pos x="62" y="0"/>
                </a:cxn>
                <a:cxn ang="0">
                  <a:pos x="62" y="0"/>
                </a:cxn>
                <a:cxn ang="0">
                  <a:pos x="85" y="0"/>
                </a:cxn>
                <a:cxn ang="0">
                  <a:pos x="102" y="11"/>
                </a:cxn>
                <a:cxn ang="0">
                  <a:pos x="113" y="28"/>
                </a:cxn>
                <a:cxn ang="0">
                  <a:pos x="119" y="50"/>
                </a:cxn>
              </a:cxnLst>
              <a:rect l="0" t="0" r="r" b="b"/>
              <a:pathLst>
                <a:path w="119" h="101">
                  <a:moveTo>
                    <a:pt x="119" y="50"/>
                  </a:moveTo>
                  <a:lnTo>
                    <a:pt x="113" y="67"/>
                  </a:lnTo>
                  <a:lnTo>
                    <a:pt x="102" y="84"/>
                  </a:lnTo>
                  <a:lnTo>
                    <a:pt x="85" y="96"/>
                  </a:lnTo>
                  <a:lnTo>
                    <a:pt x="62" y="101"/>
                  </a:lnTo>
                  <a:lnTo>
                    <a:pt x="62" y="101"/>
                  </a:lnTo>
                  <a:lnTo>
                    <a:pt x="40" y="96"/>
                  </a:lnTo>
                  <a:lnTo>
                    <a:pt x="17" y="84"/>
                  </a:lnTo>
                  <a:lnTo>
                    <a:pt x="6" y="67"/>
                  </a:lnTo>
                  <a:lnTo>
                    <a:pt x="0" y="50"/>
                  </a:lnTo>
                  <a:lnTo>
                    <a:pt x="0" y="50"/>
                  </a:lnTo>
                  <a:lnTo>
                    <a:pt x="6" y="28"/>
                  </a:lnTo>
                  <a:lnTo>
                    <a:pt x="17" y="11"/>
                  </a:lnTo>
                  <a:lnTo>
                    <a:pt x="40" y="0"/>
                  </a:lnTo>
                  <a:lnTo>
                    <a:pt x="62" y="0"/>
                  </a:lnTo>
                  <a:lnTo>
                    <a:pt x="62" y="0"/>
                  </a:lnTo>
                  <a:lnTo>
                    <a:pt x="85" y="0"/>
                  </a:lnTo>
                  <a:lnTo>
                    <a:pt x="102" y="11"/>
                  </a:lnTo>
                  <a:lnTo>
                    <a:pt x="113" y="28"/>
                  </a:lnTo>
                  <a:lnTo>
                    <a:pt x="119" y="50"/>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481321" name="Freeform 41"/>
            <p:cNvSpPr>
              <a:spLocks/>
            </p:cNvSpPr>
            <p:nvPr/>
          </p:nvSpPr>
          <p:spPr bwMode="auto">
            <a:xfrm>
              <a:off x="5537" y="1489"/>
              <a:ext cx="127" cy="101"/>
            </a:xfrm>
            <a:custGeom>
              <a:avLst/>
              <a:gdLst/>
              <a:ahLst/>
              <a:cxnLst>
                <a:cxn ang="0">
                  <a:pos x="0" y="0"/>
                </a:cxn>
                <a:cxn ang="0">
                  <a:pos x="113" y="0"/>
                </a:cxn>
                <a:cxn ang="0">
                  <a:pos x="113" y="0"/>
                </a:cxn>
                <a:cxn ang="0">
                  <a:pos x="113" y="101"/>
                </a:cxn>
                <a:cxn ang="0">
                  <a:pos x="113" y="101"/>
                </a:cxn>
                <a:cxn ang="0">
                  <a:pos x="0" y="101"/>
                </a:cxn>
                <a:cxn ang="0">
                  <a:pos x="0" y="101"/>
                </a:cxn>
                <a:cxn ang="0">
                  <a:pos x="0" y="0"/>
                </a:cxn>
                <a:cxn ang="0">
                  <a:pos x="0" y="0"/>
                </a:cxn>
              </a:cxnLst>
              <a:rect l="0" t="0" r="r" b="b"/>
              <a:pathLst>
                <a:path w="113" h="101">
                  <a:moveTo>
                    <a:pt x="0" y="0"/>
                  </a:moveTo>
                  <a:lnTo>
                    <a:pt x="113" y="0"/>
                  </a:lnTo>
                  <a:lnTo>
                    <a:pt x="113" y="0"/>
                  </a:lnTo>
                  <a:lnTo>
                    <a:pt x="113" y="101"/>
                  </a:lnTo>
                  <a:lnTo>
                    <a:pt x="113" y="101"/>
                  </a:lnTo>
                  <a:lnTo>
                    <a:pt x="0" y="101"/>
                  </a:lnTo>
                  <a:lnTo>
                    <a:pt x="0" y="101"/>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22" name="Freeform 42"/>
            <p:cNvSpPr>
              <a:spLocks/>
            </p:cNvSpPr>
            <p:nvPr/>
          </p:nvSpPr>
          <p:spPr bwMode="auto">
            <a:xfrm>
              <a:off x="4148" y="1489"/>
              <a:ext cx="134" cy="101"/>
            </a:xfrm>
            <a:custGeom>
              <a:avLst/>
              <a:gdLst/>
              <a:ahLst/>
              <a:cxnLst>
                <a:cxn ang="0">
                  <a:pos x="119" y="50"/>
                </a:cxn>
                <a:cxn ang="0">
                  <a:pos x="113" y="67"/>
                </a:cxn>
                <a:cxn ang="0">
                  <a:pos x="113" y="67"/>
                </a:cxn>
                <a:cxn ang="0">
                  <a:pos x="102" y="84"/>
                </a:cxn>
                <a:cxn ang="0">
                  <a:pos x="102" y="84"/>
                </a:cxn>
                <a:cxn ang="0">
                  <a:pos x="85" y="96"/>
                </a:cxn>
                <a:cxn ang="0">
                  <a:pos x="85" y="96"/>
                </a:cxn>
                <a:cxn ang="0">
                  <a:pos x="62" y="101"/>
                </a:cxn>
                <a:cxn ang="0">
                  <a:pos x="62" y="101"/>
                </a:cxn>
                <a:cxn ang="0">
                  <a:pos x="62" y="101"/>
                </a:cxn>
                <a:cxn ang="0">
                  <a:pos x="62" y="101"/>
                </a:cxn>
                <a:cxn ang="0">
                  <a:pos x="40" y="96"/>
                </a:cxn>
                <a:cxn ang="0">
                  <a:pos x="40" y="96"/>
                </a:cxn>
                <a:cxn ang="0">
                  <a:pos x="17" y="84"/>
                </a:cxn>
                <a:cxn ang="0">
                  <a:pos x="17" y="84"/>
                </a:cxn>
                <a:cxn ang="0">
                  <a:pos x="6" y="67"/>
                </a:cxn>
                <a:cxn ang="0">
                  <a:pos x="6" y="67"/>
                </a:cxn>
                <a:cxn ang="0">
                  <a:pos x="0" y="50"/>
                </a:cxn>
                <a:cxn ang="0">
                  <a:pos x="0" y="50"/>
                </a:cxn>
                <a:cxn ang="0">
                  <a:pos x="0" y="50"/>
                </a:cxn>
                <a:cxn ang="0">
                  <a:pos x="0" y="50"/>
                </a:cxn>
                <a:cxn ang="0">
                  <a:pos x="6" y="28"/>
                </a:cxn>
                <a:cxn ang="0">
                  <a:pos x="6" y="28"/>
                </a:cxn>
                <a:cxn ang="0">
                  <a:pos x="17" y="11"/>
                </a:cxn>
                <a:cxn ang="0">
                  <a:pos x="17" y="11"/>
                </a:cxn>
                <a:cxn ang="0">
                  <a:pos x="40" y="0"/>
                </a:cxn>
                <a:cxn ang="0">
                  <a:pos x="40" y="0"/>
                </a:cxn>
                <a:cxn ang="0">
                  <a:pos x="62" y="0"/>
                </a:cxn>
                <a:cxn ang="0">
                  <a:pos x="62" y="0"/>
                </a:cxn>
                <a:cxn ang="0">
                  <a:pos x="62" y="0"/>
                </a:cxn>
                <a:cxn ang="0">
                  <a:pos x="62" y="0"/>
                </a:cxn>
                <a:cxn ang="0">
                  <a:pos x="85" y="0"/>
                </a:cxn>
                <a:cxn ang="0">
                  <a:pos x="85" y="0"/>
                </a:cxn>
                <a:cxn ang="0">
                  <a:pos x="102" y="11"/>
                </a:cxn>
                <a:cxn ang="0">
                  <a:pos x="102" y="11"/>
                </a:cxn>
                <a:cxn ang="0">
                  <a:pos x="113" y="28"/>
                </a:cxn>
                <a:cxn ang="0">
                  <a:pos x="113" y="28"/>
                </a:cxn>
                <a:cxn ang="0">
                  <a:pos x="119" y="50"/>
                </a:cxn>
                <a:cxn ang="0">
                  <a:pos x="119" y="50"/>
                </a:cxn>
              </a:cxnLst>
              <a:rect l="0" t="0" r="r" b="b"/>
              <a:pathLst>
                <a:path w="119" h="101">
                  <a:moveTo>
                    <a:pt x="119" y="50"/>
                  </a:moveTo>
                  <a:lnTo>
                    <a:pt x="113" y="67"/>
                  </a:lnTo>
                  <a:lnTo>
                    <a:pt x="113" y="67"/>
                  </a:lnTo>
                  <a:lnTo>
                    <a:pt x="102" y="84"/>
                  </a:lnTo>
                  <a:lnTo>
                    <a:pt x="102" y="84"/>
                  </a:lnTo>
                  <a:lnTo>
                    <a:pt x="85" y="96"/>
                  </a:lnTo>
                  <a:lnTo>
                    <a:pt x="85" y="96"/>
                  </a:lnTo>
                  <a:lnTo>
                    <a:pt x="62" y="101"/>
                  </a:lnTo>
                  <a:lnTo>
                    <a:pt x="62" y="101"/>
                  </a:lnTo>
                  <a:lnTo>
                    <a:pt x="62" y="101"/>
                  </a:lnTo>
                  <a:lnTo>
                    <a:pt x="62" y="101"/>
                  </a:lnTo>
                  <a:lnTo>
                    <a:pt x="40" y="96"/>
                  </a:lnTo>
                  <a:lnTo>
                    <a:pt x="40" y="96"/>
                  </a:lnTo>
                  <a:lnTo>
                    <a:pt x="17" y="84"/>
                  </a:lnTo>
                  <a:lnTo>
                    <a:pt x="17" y="84"/>
                  </a:lnTo>
                  <a:lnTo>
                    <a:pt x="6" y="67"/>
                  </a:lnTo>
                  <a:lnTo>
                    <a:pt x="6" y="67"/>
                  </a:lnTo>
                  <a:lnTo>
                    <a:pt x="0" y="50"/>
                  </a:lnTo>
                  <a:lnTo>
                    <a:pt x="0" y="50"/>
                  </a:lnTo>
                  <a:lnTo>
                    <a:pt x="0" y="50"/>
                  </a:lnTo>
                  <a:lnTo>
                    <a:pt x="0" y="50"/>
                  </a:lnTo>
                  <a:lnTo>
                    <a:pt x="6" y="28"/>
                  </a:lnTo>
                  <a:lnTo>
                    <a:pt x="6" y="28"/>
                  </a:lnTo>
                  <a:lnTo>
                    <a:pt x="17" y="11"/>
                  </a:lnTo>
                  <a:lnTo>
                    <a:pt x="17" y="11"/>
                  </a:lnTo>
                  <a:lnTo>
                    <a:pt x="40" y="0"/>
                  </a:lnTo>
                  <a:lnTo>
                    <a:pt x="40" y="0"/>
                  </a:lnTo>
                  <a:lnTo>
                    <a:pt x="62" y="0"/>
                  </a:lnTo>
                  <a:lnTo>
                    <a:pt x="62" y="0"/>
                  </a:lnTo>
                  <a:lnTo>
                    <a:pt x="62" y="0"/>
                  </a:lnTo>
                  <a:lnTo>
                    <a:pt x="62" y="0"/>
                  </a:lnTo>
                  <a:lnTo>
                    <a:pt x="85" y="0"/>
                  </a:lnTo>
                  <a:lnTo>
                    <a:pt x="85" y="0"/>
                  </a:lnTo>
                  <a:lnTo>
                    <a:pt x="102" y="11"/>
                  </a:lnTo>
                  <a:lnTo>
                    <a:pt x="102" y="11"/>
                  </a:lnTo>
                  <a:lnTo>
                    <a:pt x="113" y="28"/>
                  </a:lnTo>
                  <a:lnTo>
                    <a:pt x="113" y="28"/>
                  </a:lnTo>
                  <a:lnTo>
                    <a:pt x="119" y="50"/>
                  </a:lnTo>
                  <a:lnTo>
                    <a:pt x="119" y="5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23" name="Rectangle 43"/>
            <p:cNvSpPr>
              <a:spLocks noChangeArrowheads="1"/>
            </p:cNvSpPr>
            <p:nvPr/>
          </p:nvSpPr>
          <p:spPr bwMode="auto">
            <a:xfrm>
              <a:off x="3555" y="1579"/>
              <a:ext cx="122" cy="96"/>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24" name="Freeform 44"/>
            <p:cNvSpPr>
              <a:spLocks/>
            </p:cNvSpPr>
            <p:nvPr/>
          </p:nvSpPr>
          <p:spPr bwMode="auto">
            <a:xfrm>
              <a:off x="4989" y="1387"/>
              <a:ext cx="128" cy="102"/>
            </a:xfrm>
            <a:custGeom>
              <a:avLst/>
              <a:gdLst/>
              <a:ahLst/>
              <a:cxnLst>
                <a:cxn ang="0">
                  <a:pos x="113" y="51"/>
                </a:cxn>
                <a:cxn ang="0">
                  <a:pos x="113" y="73"/>
                </a:cxn>
                <a:cxn ang="0">
                  <a:pos x="96" y="85"/>
                </a:cxn>
                <a:cxn ang="0">
                  <a:pos x="79" y="96"/>
                </a:cxn>
                <a:cxn ang="0">
                  <a:pos x="56" y="102"/>
                </a:cxn>
                <a:cxn ang="0">
                  <a:pos x="56" y="102"/>
                </a:cxn>
                <a:cxn ang="0">
                  <a:pos x="34" y="96"/>
                </a:cxn>
                <a:cxn ang="0">
                  <a:pos x="17" y="85"/>
                </a:cxn>
                <a:cxn ang="0">
                  <a:pos x="5" y="73"/>
                </a:cxn>
                <a:cxn ang="0">
                  <a:pos x="0" y="51"/>
                </a:cxn>
                <a:cxn ang="0">
                  <a:pos x="0" y="51"/>
                </a:cxn>
                <a:cxn ang="0">
                  <a:pos x="5" y="34"/>
                </a:cxn>
                <a:cxn ang="0">
                  <a:pos x="17" y="17"/>
                </a:cxn>
                <a:cxn ang="0">
                  <a:pos x="34" y="5"/>
                </a:cxn>
                <a:cxn ang="0">
                  <a:pos x="56" y="0"/>
                </a:cxn>
                <a:cxn ang="0">
                  <a:pos x="56" y="0"/>
                </a:cxn>
                <a:cxn ang="0">
                  <a:pos x="79" y="5"/>
                </a:cxn>
                <a:cxn ang="0">
                  <a:pos x="96" y="17"/>
                </a:cxn>
                <a:cxn ang="0">
                  <a:pos x="113" y="34"/>
                </a:cxn>
                <a:cxn ang="0">
                  <a:pos x="113" y="51"/>
                </a:cxn>
              </a:cxnLst>
              <a:rect l="0" t="0" r="r" b="b"/>
              <a:pathLst>
                <a:path w="113" h="102">
                  <a:moveTo>
                    <a:pt x="113" y="51"/>
                  </a:moveTo>
                  <a:lnTo>
                    <a:pt x="113" y="73"/>
                  </a:lnTo>
                  <a:lnTo>
                    <a:pt x="96" y="85"/>
                  </a:lnTo>
                  <a:lnTo>
                    <a:pt x="79" y="96"/>
                  </a:lnTo>
                  <a:lnTo>
                    <a:pt x="56" y="102"/>
                  </a:lnTo>
                  <a:lnTo>
                    <a:pt x="56" y="102"/>
                  </a:lnTo>
                  <a:lnTo>
                    <a:pt x="34" y="96"/>
                  </a:lnTo>
                  <a:lnTo>
                    <a:pt x="17" y="85"/>
                  </a:lnTo>
                  <a:lnTo>
                    <a:pt x="5" y="73"/>
                  </a:lnTo>
                  <a:lnTo>
                    <a:pt x="0" y="51"/>
                  </a:lnTo>
                  <a:lnTo>
                    <a:pt x="0" y="51"/>
                  </a:lnTo>
                  <a:lnTo>
                    <a:pt x="5" y="34"/>
                  </a:lnTo>
                  <a:lnTo>
                    <a:pt x="17" y="17"/>
                  </a:lnTo>
                  <a:lnTo>
                    <a:pt x="34" y="5"/>
                  </a:lnTo>
                  <a:lnTo>
                    <a:pt x="56" y="0"/>
                  </a:lnTo>
                  <a:lnTo>
                    <a:pt x="56" y="0"/>
                  </a:lnTo>
                  <a:lnTo>
                    <a:pt x="79" y="5"/>
                  </a:lnTo>
                  <a:lnTo>
                    <a:pt x="96" y="17"/>
                  </a:lnTo>
                  <a:lnTo>
                    <a:pt x="113" y="34"/>
                  </a:lnTo>
                  <a:lnTo>
                    <a:pt x="113"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25" name="Freeform 45"/>
            <p:cNvSpPr>
              <a:spLocks/>
            </p:cNvSpPr>
            <p:nvPr/>
          </p:nvSpPr>
          <p:spPr bwMode="auto">
            <a:xfrm>
              <a:off x="3555" y="1579"/>
              <a:ext cx="122" cy="96"/>
            </a:xfrm>
            <a:custGeom>
              <a:avLst/>
              <a:gdLst/>
              <a:ahLst/>
              <a:cxnLst>
                <a:cxn ang="0">
                  <a:pos x="0" y="0"/>
                </a:cxn>
                <a:cxn ang="0">
                  <a:pos x="108" y="0"/>
                </a:cxn>
                <a:cxn ang="0">
                  <a:pos x="108" y="0"/>
                </a:cxn>
                <a:cxn ang="0">
                  <a:pos x="108" y="96"/>
                </a:cxn>
                <a:cxn ang="0">
                  <a:pos x="108" y="96"/>
                </a:cxn>
                <a:cxn ang="0">
                  <a:pos x="0" y="96"/>
                </a:cxn>
                <a:cxn ang="0">
                  <a:pos x="0" y="96"/>
                </a:cxn>
                <a:cxn ang="0">
                  <a:pos x="0" y="0"/>
                </a:cxn>
                <a:cxn ang="0">
                  <a:pos x="0" y="0"/>
                </a:cxn>
              </a:cxnLst>
              <a:rect l="0" t="0" r="r" b="b"/>
              <a:pathLst>
                <a:path w="108" h="96">
                  <a:moveTo>
                    <a:pt x="0" y="0"/>
                  </a:moveTo>
                  <a:lnTo>
                    <a:pt x="108" y="0"/>
                  </a:lnTo>
                  <a:lnTo>
                    <a:pt x="108" y="0"/>
                  </a:lnTo>
                  <a:lnTo>
                    <a:pt x="108" y="96"/>
                  </a:lnTo>
                  <a:lnTo>
                    <a:pt x="108"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26" name="Freeform 46"/>
            <p:cNvSpPr>
              <a:spLocks/>
            </p:cNvSpPr>
            <p:nvPr/>
          </p:nvSpPr>
          <p:spPr bwMode="auto">
            <a:xfrm>
              <a:off x="4989" y="1387"/>
              <a:ext cx="128" cy="102"/>
            </a:xfrm>
            <a:custGeom>
              <a:avLst/>
              <a:gdLst/>
              <a:ahLst/>
              <a:cxnLst>
                <a:cxn ang="0">
                  <a:pos x="113" y="51"/>
                </a:cxn>
                <a:cxn ang="0">
                  <a:pos x="113" y="73"/>
                </a:cxn>
                <a:cxn ang="0">
                  <a:pos x="113" y="73"/>
                </a:cxn>
                <a:cxn ang="0">
                  <a:pos x="96" y="85"/>
                </a:cxn>
                <a:cxn ang="0">
                  <a:pos x="96" y="85"/>
                </a:cxn>
                <a:cxn ang="0">
                  <a:pos x="79" y="96"/>
                </a:cxn>
                <a:cxn ang="0">
                  <a:pos x="79" y="96"/>
                </a:cxn>
                <a:cxn ang="0">
                  <a:pos x="56" y="102"/>
                </a:cxn>
                <a:cxn ang="0">
                  <a:pos x="56" y="102"/>
                </a:cxn>
                <a:cxn ang="0">
                  <a:pos x="56" y="102"/>
                </a:cxn>
                <a:cxn ang="0">
                  <a:pos x="56" y="102"/>
                </a:cxn>
                <a:cxn ang="0">
                  <a:pos x="34" y="96"/>
                </a:cxn>
                <a:cxn ang="0">
                  <a:pos x="34" y="96"/>
                </a:cxn>
                <a:cxn ang="0">
                  <a:pos x="17" y="85"/>
                </a:cxn>
                <a:cxn ang="0">
                  <a:pos x="17" y="85"/>
                </a:cxn>
                <a:cxn ang="0">
                  <a:pos x="5" y="73"/>
                </a:cxn>
                <a:cxn ang="0">
                  <a:pos x="5" y="73"/>
                </a:cxn>
                <a:cxn ang="0">
                  <a:pos x="0" y="51"/>
                </a:cxn>
                <a:cxn ang="0">
                  <a:pos x="0" y="51"/>
                </a:cxn>
                <a:cxn ang="0">
                  <a:pos x="0" y="51"/>
                </a:cxn>
                <a:cxn ang="0">
                  <a:pos x="0" y="51"/>
                </a:cxn>
                <a:cxn ang="0">
                  <a:pos x="5" y="34"/>
                </a:cxn>
                <a:cxn ang="0">
                  <a:pos x="5" y="34"/>
                </a:cxn>
                <a:cxn ang="0">
                  <a:pos x="17" y="17"/>
                </a:cxn>
                <a:cxn ang="0">
                  <a:pos x="17" y="17"/>
                </a:cxn>
                <a:cxn ang="0">
                  <a:pos x="34" y="5"/>
                </a:cxn>
                <a:cxn ang="0">
                  <a:pos x="34" y="5"/>
                </a:cxn>
                <a:cxn ang="0">
                  <a:pos x="56" y="0"/>
                </a:cxn>
                <a:cxn ang="0">
                  <a:pos x="56" y="0"/>
                </a:cxn>
                <a:cxn ang="0">
                  <a:pos x="56" y="0"/>
                </a:cxn>
                <a:cxn ang="0">
                  <a:pos x="56" y="0"/>
                </a:cxn>
                <a:cxn ang="0">
                  <a:pos x="79" y="5"/>
                </a:cxn>
                <a:cxn ang="0">
                  <a:pos x="79" y="5"/>
                </a:cxn>
                <a:cxn ang="0">
                  <a:pos x="96" y="17"/>
                </a:cxn>
                <a:cxn ang="0">
                  <a:pos x="96" y="17"/>
                </a:cxn>
                <a:cxn ang="0">
                  <a:pos x="113" y="34"/>
                </a:cxn>
                <a:cxn ang="0">
                  <a:pos x="113" y="34"/>
                </a:cxn>
                <a:cxn ang="0">
                  <a:pos x="113" y="51"/>
                </a:cxn>
                <a:cxn ang="0">
                  <a:pos x="113" y="51"/>
                </a:cxn>
              </a:cxnLst>
              <a:rect l="0" t="0" r="r" b="b"/>
              <a:pathLst>
                <a:path w="113" h="102">
                  <a:moveTo>
                    <a:pt x="113" y="51"/>
                  </a:moveTo>
                  <a:lnTo>
                    <a:pt x="113" y="73"/>
                  </a:lnTo>
                  <a:lnTo>
                    <a:pt x="113" y="73"/>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5" y="73"/>
                  </a:lnTo>
                  <a:lnTo>
                    <a:pt x="5" y="73"/>
                  </a:lnTo>
                  <a:lnTo>
                    <a:pt x="0" y="51"/>
                  </a:lnTo>
                  <a:lnTo>
                    <a:pt x="0" y="51"/>
                  </a:lnTo>
                  <a:lnTo>
                    <a:pt x="0" y="51"/>
                  </a:lnTo>
                  <a:lnTo>
                    <a:pt x="0" y="51"/>
                  </a:lnTo>
                  <a:lnTo>
                    <a:pt x="5" y="34"/>
                  </a:lnTo>
                  <a:lnTo>
                    <a:pt x="5" y="34"/>
                  </a:lnTo>
                  <a:lnTo>
                    <a:pt x="17" y="17"/>
                  </a:lnTo>
                  <a:lnTo>
                    <a:pt x="17" y="17"/>
                  </a:lnTo>
                  <a:lnTo>
                    <a:pt x="34" y="5"/>
                  </a:lnTo>
                  <a:lnTo>
                    <a:pt x="34" y="5"/>
                  </a:lnTo>
                  <a:lnTo>
                    <a:pt x="56" y="0"/>
                  </a:lnTo>
                  <a:lnTo>
                    <a:pt x="56" y="0"/>
                  </a:lnTo>
                  <a:lnTo>
                    <a:pt x="56" y="0"/>
                  </a:lnTo>
                  <a:lnTo>
                    <a:pt x="56" y="0"/>
                  </a:lnTo>
                  <a:lnTo>
                    <a:pt x="79" y="5"/>
                  </a:lnTo>
                  <a:lnTo>
                    <a:pt x="79" y="5"/>
                  </a:lnTo>
                  <a:lnTo>
                    <a:pt x="96" y="17"/>
                  </a:lnTo>
                  <a:lnTo>
                    <a:pt x="96" y="17"/>
                  </a:lnTo>
                  <a:lnTo>
                    <a:pt x="113" y="34"/>
                  </a:lnTo>
                  <a:lnTo>
                    <a:pt x="113" y="34"/>
                  </a:lnTo>
                  <a:lnTo>
                    <a:pt x="113" y="51"/>
                  </a:lnTo>
                  <a:lnTo>
                    <a:pt x="113"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27" name="Rectangle 47"/>
            <p:cNvSpPr>
              <a:spLocks noChangeArrowheads="1"/>
            </p:cNvSpPr>
            <p:nvPr/>
          </p:nvSpPr>
          <p:spPr bwMode="auto">
            <a:xfrm>
              <a:off x="5270" y="1358"/>
              <a:ext cx="127" cy="97"/>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481328" name="Freeform 48"/>
            <p:cNvSpPr>
              <a:spLocks/>
            </p:cNvSpPr>
            <p:nvPr/>
          </p:nvSpPr>
          <p:spPr bwMode="auto">
            <a:xfrm>
              <a:off x="3861" y="1568"/>
              <a:ext cx="127" cy="96"/>
            </a:xfrm>
            <a:custGeom>
              <a:avLst/>
              <a:gdLst/>
              <a:ahLst/>
              <a:cxnLst>
                <a:cxn ang="0">
                  <a:pos x="113" y="45"/>
                </a:cxn>
                <a:cxn ang="0">
                  <a:pos x="108" y="68"/>
                </a:cxn>
                <a:cxn ang="0">
                  <a:pos x="96" y="85"/>
                </a:cxn>
                <a:cxn ang="0">
                  <a:pos x="80" y="96"/>
                </a:cxn>
                <a:cxn ang="0">
                  <a:pos x="57" y="96"/>
                </a:cxn>
                <a:cxn ang="0">
                  <a:pos x="57" y="96"/>
                </a:cxn>
                <a:cxn ang="0">
                  <a:pos x="34" y="96"/>
                </a:cxn>
                <a:cxn ang="0">
                  <a:pos x="17" y="85"/>
                </a:cxn>
                <a:cxn ang="0">
                  <a:pos x="0" y="68"/>
                </a:cxn>
                <a:cxn ang="0">
                  <a:pos x="0" y="45"/>
                </a:cxn>
                <a:cxn ang="0">
                  <a:pos x="0" y="45"/>
                </a:cxn>
                <a:cxn ang="0">
                  <a:pos x="0" y="28"/>
                </a:cxn>
                <a:cxn ang="0">
                  <a:pos x="17" y="11"/>
                </a:cxn>
                <a:cxn ang="0">
                  <a:pos x="34" y="0"/>
                </a:cxn>
                <a:cxn ang="0">
                  <a:pos x="57" y="0"/>
                </a:cxn>
                <a:cxn ang="0">
                  <a:pos x="57" y="0"/>
                </a:cxn>
                <a:cxn ang="0">
                  <a:pos x="80" y="0"/>
                </a:cxn>
                <a:cxn ang="0">
                  <a:pos x="96" y="11"/>
                </a:cxn>
                <a:cxn ang="0">
                  <a:pos x="108" y="28"/>
                </a:cxn>
                <a:cxn ang="0">
                  <a:pos x="113" y="45"/>
                </a:cxn>
              </a:cxnLst>
              <a:rect l="0" t="0" r="r" b="b"/>
              <a:pathLst>
                <a:path w="113" h="96">
                  <a:moveTo>
                    <a:pt x="113" y="45"/>
                  </a:moveTo>
                  <a:lnTo>
                    <a:pt x="108" y="68"/>
                  </a:lnTo>
                  <a:lnTo>
                    <a:pt x="96" y="85"/>
                  </a:lnTo>
                  <a:lnTo>
                    <a:pt x="80" y="96"/>
                  </a:lnTo>
                  <a:lnTo>
                    <a:pt x="57" y="96"/>
                  </a:lnTo>
                  <a:lnTo>
                    <a:pt x="57" y="96"/>
                  </a:lnTo>
                  <a:lnTo>
                    <a:pt x="34" y="96"/>
                  </a:lnTo>
                  <a:lnTo>
                    <a:pt x="17" y="85"/>
                  </a:lnTo>
                  <a:lnTo>
                    <a:pt x="0" y="68"/>
                  </a:lnTo>
                  <a:lnTo>
                    <a:pt x="0" y="45"/>
                  </a:lnTo>
                  <a:lnTo>
                    <a:pt x="0" y="45"/>
                  </a:lnTo>
                  <a:lnTo>
                    <a:pt x="0" y="28"/>
                  </a:lnTo>
                  <a:lnTo>
                    <a:pt x="17" y="11"/>
                  </a:lnTo>
                  <a:lnTo>
                    <a:pt x="34" y="0"/>
                  </a:lnTo>
                  <a:lnTo>
                    <a:pt x="57" y="0"/>
                  </a:lnTo>
                  <a:lnTo>
                    <a:pt x="57" y="0"/>
                  </a:lnTo>
                  <a:lnTo>
                    <a:pt x="80" y="0"/>
                  </a:lnTo>
                  <a:lnTo>
                    <a:pt x="96" y="11"/>
                  </a:lnTo>
                  <a:lnTo>
                    <a:pt x="108" y="28"/>
                  </a:lnTo>
                  <a:lnTo>
                    <a:pt x="113" y="45"/>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481329" name="Freeform 49"/>
            <p:cNvSpPr>
              <a:spLocks/>
            </p:cNvSpPr>
            <p:nvPr/>
          </p:nvSpPr>
          <p:spPr bwMode="auto">
            <a:xfrm>
              <a:off x="5270" y="1358"/>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30" name="Freeform 50"/>
            <p:cNvSpPr>
              <a:spLocks/>
            </p:cNvSpPr>
            <p:nvPr/>
          </p:nvSpPr>
          <p:spPr bwMode="auto">
            <a:xfrm>
              <a:off x="3861" y="1568"/>
              <a:ext cx="127" cy="96"/>
            </a:xfrm>
            <a:custGeom>
              <a:avLst/>
              <a:gdLst/>
              <a:ahLst/>
              <a:cxnLst>
                <a:cxn ang="0">
                  <a:pos x="113" y="45"/>
                </a:cxn>
                <a:cxn ang="0">
                  <a:pos x="108" y="68"/>
                </a:cxn>
                <a:cxn ang="0">
                  <a:pos x="108" y="68"/>
                </a:cxn>
                <a:cxn ang="0">
                  <a:pos x="96" y="85"/>
                </a:cxn>
                <a:cxn ang="0">
                  <a:pos x="96" y="85"/>
                </a:cxn>
                <a:cxn ang="0">
                  <a:pos x="80" y="96"/>
                </a:cxn>
                <a:cxn ang="0">
                  <a:pos x="80" y="96"/>
                </a:cxn>
                <a:cxn ang="0">
                  <a:pos x="57" y="96"/>
                </a:cxn>
                <a:cxn ang="0">
                  <a:pos x="57" y="96"/>
                </a:cxn>
                <a:cxn ang="0">
                  <a:pos x="57" y="96"/>
                </a:cxn>
                <a:cxn ang="0">
                  <a:pos x="57" y="96"/>
                </a:cxn>
                <a:cxn ang="0">
                  <a:pos x="34" y="96"/>
                </a:cxn>
                <a:cxn ang="0">
                  <a:pos x="34" y="96"/>
                </a:cxn>
                <a:cxn ang="0">
                  <a:pos x="17" y="85"/>
                </a:cxn>
                <a:cxn ang="0">
                  <a:pos x="17" y="85"/>
                </a:cxn>
                <a:cxn ang="0">
                  <a:pos x="0" y="68"/>
                </a:cxn>
                <a:cxn ang="0">
                  <a:pos x="0" y="68"/>
                </a:cxn>
                <a:cxn ang="0">
                  <a:pos x="0" y="45"/>
                </a:cxn>
                <a:cxn ang="0">
                  <a:pos x="0" y="45"/>
                </a:cxn>
                <a:cxn ang="0">
                  <a:pos x="0" y="45"/>
                </a:cxn>
                <a:cxn ang="0">
                  <a:pos x="0" y="45"/>
                </a:cxn>
                <a:cxn ang="0">
                  <a:pos x="0" y="28"/>
                </a:cxn>
                <a:cxn ang="0">
                  <a:pos x="0" y="28"/>
                </a:cxn>
                <a:cxn ang="0">
                  <a:pos x="17" y="11"/>
                </a:cxn>
                <a:cxn ang="0">
                  <a:pos x="17" y="11"/>
                </a:cxn>
                <a:cxn ang="0">
                  <a:pos x="34" y="0"/>
                </a:cxn>
                <a:cxn ang="0">
                  <a:pos x="34" y="0"/>
                </a:cxn>
                <a:cxn ang="0">
                  <a:pos x="57" y="0"/>
                </a:cxn>
                <a:cxn ang="0">
                  <a:pos x="57" y="0"/>
                </a:cxn>
                <a:cxn ang="0">
                  <a:pos x="57" y="0"/>
                </a:cxn>
                <a:cxn ang="0">
                  <a:pos x="57" y="0"/>
                </a:cxn>
                <a:cxn ang="0">
                  <a:pos x="80" y="0"/>
                </a:cxn>
                <a:cxn ang="0">
                  <a:pos x="80" y="0"/>
                </a:cxn>
                <a:cxn ang="0">
                  <a:pos x="96" y="11"/>
                </a:cxn>
                <a:cxn ang="0">
                  <a:pos x="96" y="11"/>
                </a:cxn>
                <a:cxn ang="0">
                  <a:pos x="108" y="28"/>
                </a:cxn>
                <a:cxn ang="0">
                  <a:pos x="108" y="28"/>
                </a:cxn>
                <a:cxn ang="0">
                  <a:pos x="113" y="45"/>
                </a:cxn>
                <a:cxn ang="0">
                  <a:pos x="113" y="45"/>
                </a:cxn>
              </a:cxnLst>
              <a:rect l="0" t="0" r="r" b="b"/>
              <a:pathLst>
                <a:path w="113" h="96">
                  <a:moveTo>
                    <a:pt x="113" y="45"/>
                  </a:moveTo>
                  <a:lnTo>
                    <a:pt x="108" y="68"/>
                  </a:lnTo>
                  <a:lnTo>
                    <a:pt x="108" y="68"/>
                  </a:lnTo>
                  <a:lnTo>
                    <a:pt x="96" y="85"/>
                  </a:lnTo>
                  <a:lnTo>
                    <a:pt x="96" y="85"/>
                  </a:lnTo>
                  <a:lnTo>
                    <a:pt x="80" y="96"/>
                  </a:lnTo>
                  <a:lnTo>
                    <a:pt x="80" y="96"/>
                  </a:lnTo>
                  <a:lnTo>
                    <a:pt x="57" y="96"/>
                  </a:lnTo>
                  <a:lnTo>
                    <a:pt x="57" y="96"/>
                  </a:lnTo>
                  <a:lnTo>
                    <a:pt x="57" y="96"/>
                  </a:lnTo>
                  <a:lnTo>
                    <a:pt x="57" y="96"/>
                  </a:lnTo>
                  <a:lnTo>
                    <a:pt x="34" y="96"/>
                  </a:lnTo>
                  <a:lnTo>
                    <a:pt x="34" y="96"/>
                  </a:lnTo>
                  <a:lnTo>
                    <a:pt x="17" y="85"/>
                  </a:lnTo>
                  <a:lnTo>
                    <a:pt x="17" y="85"/>
                  </a:lnTo>
                  <a:lnTo>
                    <a:pt x="0" y="68"/>
                  </a:lnTo>
                  <a:lnTo>
                    <a:pt x="0" y="68"/>
                  </a:lnTo>
                  <a:lnTo>
                    <a:pt x="0" y="45"/>
                  </a:lnTo>
                  <a:lnTo>
                    <a:pt x="0" y="45"/>
                  </a:lnTo>
                  <a:lnTo>
                    <a:pt x="0" y="45"/>
                  </a:lnTo>
                  <a:lnTo>
                    <a:pt x="0" y="45"/>
                  </a:lnTo>
                  <a:lnTo>
                    <a:pt x="0" y="28"/>
                  </a:lnTo>
                  <a:lnTo>
                    <a:pt x="0" y="28"/>
                  </a:lnTo>
                  <a:lnTo>
                    <a:pt x="17" y="11"/>
                  </a:lnTo>
                  <a:lnTo>
                    <a:pt x="17" y="11"/>
                  </a:lnTo>
                  <a:lnTo>
                    <a:pt x="34" y="0"/>
                  </a:lnTo>
                  <a:lnTo>
                    <a:pt x="34" y="0"/>
                  </a:lnTo>
                  <a:lnTo>
                    <a:pt x="57" y="0"/>
                  </a:lnTo>
                  <a:lnTo>
                    <a:pt x="57" y="0"/>
                  </a:lnTo>
                  <a:lnTo>
                    <a:pt x="57" y="0"/>
                  </a:lnTo>
                  <a:lnTo>
                    <a:pt x="57" y="0"/>
                  </a:lnTo>
                  <a:lnTo>
                    <a:pt x="80" y="0"/>
                  </a:lnTo>
                  <a:lnTo>
                    <a:pt x="80" y="0"/>
                  </a:lnTo>
                  <a:lnTo>
                    <a:pt x="96" y="11"/>
                  </a:lnTo>
                  <a:lnTo>
                    <a:pt x="96" y="11"/>
                  </a:lnTo>
                  <a:lnTo>
                    <a:pt x="108" y="28"/>
                  </a:lnTo>
                  <a:lnTo>
                    <a:pt x="108" y="28"/>
                  </a:lnTo>
                  <a:lnTo>
                    <a:pt x="113" y="45"/>
                  </a:lnTo>
                  <a:lnTo>
                    <a:pt x="113" y="45"/>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31" name="Rectangle 51"/>
            <p:cNvSpPr>
              <a:spLocks noChangeArrowheads="1"/>
            </p:cNvSpPr>
            <p:nvPr/>
          </p:nvSpPr>
          <p:spPr bwMode="auto">
            <a:xfrm>
              <a:off x="3447" y="1772"/>
              <a:ext cx="127" cy="102"/>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32" name="Freeform 52"/>
            <p:cNvSpPr>
              <a:spLocks/>
            </p:cNvSpPr>
            <p:nvPr/>
          </p:nvSpPr>
          <p:spPr bwMode="auto">
            <a:xfrm>
              <a:off x="5257" y="1749"/>
              <a:ext cx="127" cy="102"/>
            </a:xfrm>
            <a:custGeom>
              <a:avLst/>
              <a:gdLst/>
              <a:ahLst/>
              <a:cxnLst>
                <a:cxn ang="0">
                  <a:pos x="113" y="51"/>
                </a:cxn>
                <a:cxn ang="0">
                  <a:pos x="107" y="74"/>
                </a:cxn>
                <a:cxn ang="0">
                  <a:pos x="96" y="85"/>
                </a:cxn>
                <a:cxn ang="0">
                  <a:pos x="79" y="96"/>
                </a:cxn>
                <a:cxn ang="0">
                  <a:pos x="56" y="102"/>
                </a:cxn>
                <a:cxn ang="0">
                  <a:pos x="56" y="102"/>
                </a:cxn>
                <a:cxn ang="0">
                  <a:pos x="34" y="96"/>
                </a:cxn>
                <a:cxn ang="0">
                  <a:pos x="17" y="85"/>
                </a:cxn>
                <a:cxn ang="0">
                  <a:pos x="0" y="74"/>
                </a:cxn>
                <a:cxn ang="0">
                  <a:pos x="0" y="51"/>
                </a:cxn>
                <a:cxn ang="0">
                  <a:pos x="0" y="51"/>
                </a:cxn>
                <a:cxn ang="0">
                  <a:pos x="0" y="34"/>
                </a:cxn>
                <a:cxn ang="0">
                  <a:pos x="17" y="17"/>
                </a:cxn>
                <a:cxn ang="0">
                  <a:pos x="34" y="6"/>
                </a:cxn>
                <a:cxn ang="0">
                  <a:pos x="56" y="0"/>
                </a:cxn>
                <a:cxn ang="0">
                  <a:pos x="56" y="0"/>
                </a:cxn>
                <a:cxn ang="0">
                  <a:pos x="79" y="6"/>
                </a:cxn>
                <a:cxn ang="0">
                  <a:pos x="96" y="17"/>
                </a:cxn>
                <a:cxn ang="0">
                  <a:pos x="107" y="34"/>
                </a:cxn>
                <a:cxn ang="0">
                  <a:pos x="113" y="51"/>
                </a:cxn>
              </a:cxnLst>
              <a:rect l="0" t="0" r="r" b="b"/>
              <a:pathLst>
                <a:path w="113" h="102">
                  <a:moveTo>
                    <a:pt x="113" y="51"/>
                  </a:moveTo>
                  <a:lnTo>
                    <a:pt x="107" y="74"/>
                  </a:lnTo>
                  <a:lnTo>
                    <a:pt x="96" y="85"/>
                  </a:lnTo>
                  <a:lnTo>
                    <a:pt x="79" y="96"/>
                  </a:lnTo>
                  <a:lnTo>
                    <a:pt x="56" y="102"/>
                  </a:lnTo>
                  <a:lnTo>
                    <a:pt x="56" y="102"/>
                  </a:lnTo>
                  <a:lnTo>
                    <a:pt x="34" y="96"/>
                  </a:lnTo>
                  <a:lnTo>
                    <a:pt x="17" y="85"/>
                  </a:lnTo>
                  <a:lnTo>
                    <a:pt x="0" y="74"/>
                  </a:lnTo>
                  <a:lnTo>
                    <a:pt x="0" y="51"/>
                  </a:lnTo>
                  <a:lnTo>
                    <a:pt x="0" y="51"/>
                  </a:lnTo>
                  <a:lnTo>
                    <a:pt x="0" y="34"/>
                  </a:lnTo>
                  <a:lnTo>
                    <a:pt x="17" y="17"/>
                  </a:lnTo>
                  <a:lnTo>
                    <a:pt x="34" y="6"/>
                  </a:lnTo>
                  <a:lnTo>
                    <a:pt x="56" y="0"/>
                  </a:lnTo>
                  <a:lnTo>
                    <a:pt x="56" y="0"/>
                  </a:lnTo>
                  <a:lnTo>
                    <a:pt x="79" y="6"/>
                  </a:lnTo>
                  <a:lnTo>
                    <a:pt x="96" y="17"/>
                  </a:lnTo>
                  <a:lnTo>
                    <a:pt x="107" y="34"/>
                  </a:lnTo>
                  <a:lnTo>
                    <a:pt x="113"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33" name="Freeform 53"/>
            <p:cNvSpPr>
              <a:spLocks/>
            </p:cNvSpPr>
            <p:nvPr/>
          </p:nvSpPr>
          <p:spPr bwMode="auto">
            <a:xfrm>
              <a:off x="3447" y="1772"/>
              <a:ext cx="127" cy="102"/>
            </a:xfrm>
            <a:custGeom>
              <a:avLst/>
              <a:gdLst/>
              <a:ahLst/>
              <a:cxnLst>
                <a:cxn ang="0">
                  <a:pos x="0" y="0"/>
                </a:cxn>
                <a:cxn ang="0">
                  <a:pos x="113" y="0"/>
                </a:cxn>
                <a:cxn ang="0">
                  <a:pos x="113" y="0"/>
                </a:cxn>
                <a:cxn ang="0">
                  <a:pos x="113" y="102"/>
                </a:cxn>
                <a:cxn ang="0">
                  <a:pos x="113" y="102"/>
                </a:cxn>
                <a:cxn ang="0">
                  <a:pos x="0" y="102"/>
                </a:cxn>
                <a:cxn ang="0">
                  <a:pos x="0" y="102"/>
                </a:cxn>
                <a:cxn ang="0">
                  <a:pos x="0" y="0"/>
                </a:cxn>
                <a:cxn ang="0">
                  <a:pos x="0" y="0"/>
                </a:cxn>
              </a:cxnLst>
              <a:rect l="0" t="0" r="r" b="b"/>
              <a:pathLst>
                <a:path w="113" h="102">
                  <a:moveTo>
                    <a:pt x="0" y="0"/>
                  </a:moveTo>
                  <a:lnTo>
                    <a:pt x="113" y="0"/>
                  </a:lnTo>
                  <a:lnTo>
                    <a:pt x="113" y="0"/>
                  </a:lnTo>
                  <a:lnTo>
                    <a:pt x="113" y="102"/>
                  </a:lnTo>
                  <a:lnTo>
                    <a:pt x="113" y="102"/>
                  </a:lnTo>
                  <a:lnTo>
                    <a:pt x="0" y="102"/>
                  </a:lnTo>
                  <a:lnTo>
                    <a:pt x="0" y="102"/>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34" name="Freeform 54"/>
            <p:cNvSpPr>
              <a:spLocks/>
            </p:cNvSpPr>
            <p:nvPr/>
          </p:nvSpPr>
          <p:spPr bwMode="auto">
            <a:xfrm>
              <a:off x="5257" y="1749"/>
              <a:ext cx="127" cy="102"/>
            </a:xfrm>
            <a:custGeom>
              <a:avLst/>
              <a:gdLst/>
              <a:ahLst/>
              <a:cxnLst>
                <a:cxn ang="0">
                  <a:pos x="113" y="51"/>
                </a:cxn>
                <a:cxn ang="0">
                  <a:pos x="107" y="74"/>
                </a:cxn>
                <a:cxn ang="0">
                  <a:pos x="107" y="74"/>
                </a:cxn>
                <a:cxn ang="0">
                  <a:pos x="96" y="85"/>
                </a:cxn>
                <a:cxn ang="0">
                  <a:pos x="96" y="85"/>
                </a:cxn>
                <a:cxn ang="0">
                  <a:pos x="79" y="96"/>
                </a:cxn>
                <a:cxn ang="0">
                  <a:pos x="79" y="96"/>
                </a:cxn>
                <a:cxn ang="0">
                  <a:pos x="56" y="102"/>
                </a:cxn>
                <a:cxn ang="0">
                  <a:pos x="56" y="102"/>
                </a:cxn>
                <a:cxn ang="0">
                  <a:pos x="56" y="102"/>
                </a:cxn>
                <a:cxn ang="0">
                  <a:pos x="56" y="102"/>
                </a:cxn>
                <a:cxn ang="0">
                  <a:pos x="34" y="96"/>
                </a:cxn>
                <a:cxn ang="0">
                  <a:pos x="34" y="96"/>
                </a:cxn>
                <a:cxn ang="0">
                  <a:pos x="17" y="85"/>
                </a:cxn>
                <a:cxn ang="0">
                  <a:pos x="17" y="85"/>
                </a:cxn>
                <a:cxn ang="0">
                  <a:pos x="0" y="74"/>
                </a:cxn>
                <a:cxn ang="0">
                  <a:pos x="0" y="74"/>
                </a:cxn>
                <a:cxn ang="0">
                  <a:pos x="0" y="51"/>
                </a:cxn>
                <a:cxn ang="0">
                  <a:pos x="0" y="51"/>
                </a:cxn>
                <a:cxn ang="0">
                  <a:pos x="0" y="51"/>
                </a:cxn>
                <a:cxn ang="0">
                  <a:pos x="0" y="51"/>
                </a:cxn>
                <a:cxn ang="0">
                  <a:pos x="0" y="34"/>
                </a:cxn>
                <a:cxn ang="0">
                  <a:pos x="0" y="34"/>
                </a:cxn>
                <a:cxn ang="0">
                  <a:pos x="17" y="17"/>
                </a:cxn>
                <a:cxn ang="0">
                  <a:pos x="17" y="17"/>
                </a:cxn>
                <a:cxn ang="0">
                  <a:pos x="34" y="6"/>
                </a:cxn>
                <a:cxn ang="0">
                  <a:pos x="34" y="6"/>
                </a:cxn>
                <a:cxn ang="0">
                  <a:pos x="56" y="0"/>
                </a:cxn>
                <a:cxn ang="0">
                  <a:pos x="56" y="0"/>
                </a:cxn>
                <a:cxn ang="0">
                  <a:pos x="56" y="0"/>
                </a:cxn>
                <a:cxn ang="0">
                  <a:pos x="56" y="0"/>
                </a:cxn>
                <a:cxn ang="0">
                  <a:pos x="79" y="6"/>
                </a:cxn>
                <a:cxn ang="0">
                  <a:pos x="79" y="6"/>
                </a:cxn>
                <a:cxn ang="0">
                  <a:pos x="96" y="17"/>
                </a:cxn>
                <a:cxn ang="0">
                  <a:pos x="96" y="17"/>
                </a:cxn>
                <a:cxn ang="0">
                  <a:pos x="107" y="34"/>
                </a:cxn>
                <a:cxn ang="0">
                  <a:pos x="107" y="34"/>
                </a:cxn>
                <a:cxn ang="0">
                  <a:pos x="113" y="51"/>
                </a:cxn>
                <a:cxn ang="0">
                  <a:pos x="113" y="51"/>
                </a:cxn>
              </a:cxnLst>
              <a:rect l="0" t="0" r="r" b="b"/>
              <a:pathLst>
                <a:path w="113" h="102">
                  <a:moveTo>
                    <a:pt x="113" y="51"/>
                  </a:moveTo>
                  <a:lnTo>
                    <a:pt x="107" y="74"/>
                  </a:lnTo>
                  <a:lnTo>
                    <a:pt x="107" y="74"/>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0" y="74"/>
                  </a:lnTo>
                  <a:lnTo>
                    <a:pt x="0" y="74"/>
                  </a:lnTo>
                  <a:lnTo>
                    <a:pt x="0" y="51"/>
                  </a:lnTo>
                  <a:lnTo>
                    <a:pt x="0" y="51"/>
                  </a:lnTo>
                  <a:lnTo>
                    <a:pt x="0" y="51"/>
                  </a:lnTo>
                  <a:lnTo>
                    <a:pt x="0" y="51"/>
                  </a:lnTo>
                  <a:lnTo>
                    <a:pt x="0" y="34"/>
                  </a:lnTo>
                  <a:lnTo>
                    <a:pt x="0" y="34"/>
                  </a:lnTo>
                  <a:lnTo>
                    <a:pt x="17" y="17"/>
                  </a:lnTo>
                  <a:lnTo>
                    <a:pt x="17" y="17"/>
                  </a:lnTo>
                  <a:lnTo>
                    <a:pt x="34" y="6"/>
                  </a:lnTo>
                  <a:lnTo>
                    <a:pt x="34" y="6"/>
                  </a:lnTo>
                  <a:lnTo>
                    <a:pt x="56" y="0"/>
                  </a:lnTo>
                  <a:lnTo>
                    <a:pt x="56" y="0"/>
                  </a:lnTo>
                  <a:lnTo>
                    <a:pt x="56" y="0"/>
                  </a:lnTo>
                  <a:lnTo>
                    <a:pt x="56" y="0"/>
                  </a:lnTo>
                  <a:lnTo>
                    <a:pt x="79" y="6"/>
                  </a:lnTo>
                  <a:lnTo>
                    <a:pt x="79" y="6"/>
                  </a:lnTo>
                  <a:lnTo>
                    <a:pt x="96" y="17"/>
                  </a:lnTo>
                  <a:lnTo>
                    <a:pt x="96" y="17"/>
                  </a:lnTo>
                  <a:lnTo>
                    <a:pt x="107" y="34"/>
                  </a:lnTo>
                  <a:lnTo>
                    <a:pt x="107" y="34"/>
                  </a:lnTo>
                  <a:lnTo>
                    <a:pt x="113" y="51"/>
                  </a:lnTo>
                  <a:lnTo>
                    <a:pt x="113"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35" name="Line 55"/>
            <p:cNvSpPr>
              <a:spLocks noChangeShapeType="1"/>
            </p:cNvSpPr>
            <p:nvPr/>
          </p:nvSpPr>
          <p:spPr bwMode="auto">
            <a:xfrm>
              <a:off x="4644" y="1320"/>
              <a:ext cx="1" cy="1127"/>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36" name="Rectangle 56"/>
            <p:cNvSpPr>
              <a:spLocks noChangeArrowheads="1"/>
            </p:cNvSpPr>
            <p:nvPr/>
          </p:nvSpPr>
          <p:spPr bwMode="auto">
            <a:xfrm>
              <a:off x="3252"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4</a:t>
              </a:r>
              <a:endParaRPr lang="en-US" sz="2400" b="0">
                <a:solidFill>
                  <a:schemeClr val="tx1"/>
                </a:solidFill>
                <a:effectLst/>
              </a:endParaRPr>
            </a:p>
          </p:txBody>
        </p:sp>
        <p:sp>
          <p:nvSpPr>
            <p:cNvPr id="481337" name="Rectangle 57"/>
            <p:cNvSpPr>
              <a:spLocks noChangeArrowheads="1"/>
            </p:cNvSpPr>
            <p:nvPr/>
          </p:nvSpPr>
          <p:spPr bwMode="auto">
            <a:xfrm>
              <a:off x="3348"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0</a:t>
              </a:r>
              <a:endParaRPr lang="en-US" sz="2400" b="0">
                <a:solidFill>
                  <a:schemeClr val="tx1"/>
                </a:solidFill>
                <a:effectLst/>
              </a:endParaRPr>
            </a:p>
          </p:txBody>
        </p:sp>
        <p:sp>
          <p:nvSpPr>
            <p:cNvPr id="481338" name="Rectangle 58"/>
            <p:cNvSpPr>
              <a:spLocks noChangeArrowheads="1"/>
            </p:cNvSpPr>
            <p:nvPr/>
          </p:nvSpPr>
          <p:spPr bwMode="auto">
            <a:xfrm>
              <a:off x="3449"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39" name="Rectangle 59"/>
            <p:cNvSpPr>
              <a:spLocks noChangeArrowheads="1"/>
            </p:cNvSpPr>
            <p:nvPr/>
          </p:nvSpPr>
          <p:spPr bwMode="auto">
            <a:xfrm>
              <a:off x="3616"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40" name="Rectangle 60"/>
            <p:cNvSpPr>
              <a:spLocks noChangeArrowheads="1"/>
            </p:cNvSpPr>
            <p:nvPr/>
          </p:nvSpPr>
          <p:spPr bwMode="auto">
            <a:xfrm>
              <a:off x="3666" y="1978"/>
              <a:ext cx="93"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T</a:t>
              </a:r>
              <a:endParaRPr lang="en-US" sz="2400" b="0">
                <a:solidFill>
                  <a:schemeClr val="tx1"/>
                </a:solidFill>
                <a:effectLst/>
              </a:endParaRPr>
            </a:p>
          </p:txBody>
        </p:sp>
        <p:sp>
          <p:nvSpPr>
            <p:cNvPr id="481341" name="Rectangle 61"/>
            <p:cNvSpPr>
              <a:spLocks noChangeArrowheads="1"/>
            </p:cNvSpPr>
            <p:nvPr/>
          </p:nvSpPr>
          <p:spPr bwMode="auto">
            <a:xfrm>
              <a:off x="3781" y="1978"/>
              <a:ext cx="48"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42" name="Rectangle 62"/>
            <p:cNvSpPr>
              <a:spLocks noChangeArrowheads="1"/>
            </p:cNvSpPr>
            <p:nvPr/>
          </p:nvSpPr>
          <p:spPr bwMode="auto">
            <a:xfrm>
              <a:off x="3832"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43" name="Rectangle 63"/>
            <p:cNvSpPr>
              <a:spLocks noChangeArrowheads="1"/>
            </p:cNvSpPr>
            <p:nvPr/>
          </p:nvSpPr>
          <p:spPr bwMode="auto">
            <a:xfrm>
              <a:off x="3884"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6</a:t>
              </a:r>
              <a:endParaRPr lang="en-US" sz="2400" b="0">
                <a:solidFill>
                  <a:schemeClr val="tx1"/>
                </a:solidFill>
                <a:effectLst/>
              </a:endParaRPr>
            </a:p>
          </p:txBody>
        </p:sp>
        <p:sp>
          <p:nvSpPr>
            <p:cNvPr id="481344" name="Rectangle 64"/>
            <p:cNvSpPr>
              <a:spLocks noChangeArrowheads="1"/>
            </p:cNvSpPr>
            <p:nvPr/>
          </p:nvSpPr>
          <p:spPr bwMode="auto">
            <a:xfrm>
              <a:off x="398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0</a:t>
              </a:r>
              <a:endParaRPr lang="en-US" sz="2400" b="0">
                <a:solidFill>
                  <a:schemeClr val="tx1"/>
                </a:solidFill>
                <a:effectLst/>
              </a:endParaRPr>
            </a:p>
          </p:txBody>
        </p:sp>
        <p:sp>
          <p:nvSpPr>
            <p:cNvPr id="481345" name="Rectangle 65"/>
            <p:cNvSpPr>
              <a:spLocks noChangeArrowheads="1"/>
            </p:cNvSpPr>
            <p:nvPr/>
          </p:nvSpPr>
          <p:spPr bwMode="auto">
            <a:xfrm>
              <a:off x="4080"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46" name="Rectangle 66"/>
            <p:cNvSpPr>
              <a:spLocks noChangeArrowheads="1"/>
            </p:cNvSpPr>
            <p:nvPr/>
          </p:nvSpPr>
          <p:spPr bwMode="auto">
            <a:xfrm>
              <a:off x="4246"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47" name="Rectangle 67"/>
            <p:cNvSpPr>
              <a:spLocks noChangeArrowheads="1"/>
            </p:cNvSpPr>
            <p:nvPr/>
          </p:nvSpPr>
          <p:spPr bwMode="auto">
            <a:xfrm>
              <a:off x="4298" y="1978"/>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C</a:t>
              </a:r>
              <a:endParaRPr lang="en-US" sz="2400" b="0">
                <a:solidFill>
                  <a:schemeClr val="tx1"/>
                </a:solidFill>
                <a:effectLst/>
              </a:endParaRPr>
            </a:p>
          </p:txBody>
        </p:sp>
        <p:sp>
          <p:nvSpPr>
            <p:cNvPr id="481348" name="Rectangle 68"/>
            <p:cNvSpPr>
              <a:spLocks noChangeArrowheads="1"/>
            </p:cNvSpPr>
            <p:nvPr/>
          </p:nvSpPr>
          <p:spPr bwMode="auto">
            <a:xfrm>
              <a:off x="486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1</a:t>
              </a:r>
              <a:endParaRPr lang="en-US" sz="2400" b="0">
                <a:solidFill>
                  <a:schemeClr val="tx1"/>
                </a:solidFill>
                <a:effectLst/>
              </a:endParaRPr>
            </a:p>
          </p:txBody>
        </p:sp>
        <p:sp>
          <p:nvSpPr>
            <p:cNvPr id="481349" name="Rectangle 69"/>
            <p:cNvSpPr>
              <a:spLocks noChangeArrowheads="1"/>
            </p:cNvSpPr>
            <p:nvPr/>
          </p:nvSpPr>
          <p:spPr bwMode="auto">
            <a:xfrm>
              <a:off x="4966"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5</a:t>
              </a:r>
              <a:endParaRPr lang="en-US" sz="2400" b="0">
                <a:solidFill>
                  <a:schemeClr val="tx1"/>
                </a:solidFill>
                <a:effectLst/>
              </a:endParaRPr>
            </a:p>
          </p:txBody>
        </p:sp>
        <p:sp>
          <p:nvSpPr>
            <p:cNvPr id="481350" name="Rectangle 70"/>
            <p:cNvSpPr>
              <a:spLocks noChangeArrowheads="1"/>
            </p:cNvSpPr>
            <p:nvPr/>
          </p:nvSpPr>
          <p:spPr bwMode="auto">
            <a:xfrm>
              <a:off x="5061"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51" name="Rectangle 71"/>
            <p:cNvSpPr>
              <a:spLocks noChangeArrowheads="1"/>
            </p:cNvSpPr>
            <p:nvPr/>
          </p:nvSpPr>
          <p:spPr bwMode="auto">
            <a:xfrm>
              <a:off x="5228"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52" name="Rectangle 72"/>
            <p:cNvSpPr>
              <a:spLocks noChangeArrowheads="1"/>
            </p:cNvSpPr>
            <p:nvPr/>
          </p:nvSpPr>
          <p:spPr bwMode="auto">
            <a:xfrm>
              <a:off x="5279" y="1978"/>
              <a:ext cx="93"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T</a:t>
              </a:r>
              <a:endParaRPr lang="en-US" sz="2400" b="0">
                <a:solidFill>
                  <a:schemeClr val="tx1"/>
                </a:solidFill>
                <a:effectLst/>
              </a:endParaRPr>
            </a:p>
          </p:txBody>
        </p:sp>
        <p:sp>
          <p:nvSpPr>
            <p:cNvPr id="481353" name="Rectangle 73"/>
            <p:cNvSpPr>
              <a:spLocks noChangeArrowheads="1"/>
            </p:cNvSpPr>
            <p:nvPr/>
          </p:nvSpPr>
          <p:spPr bwMode="auto">
            <a:xfrm>
              <a:off x="5393" y="1978"/>
              <a:ext cx="48"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54" name="Rectangle 74"/>
            <p:cNvSpPr>
              <a:spLocks noChangeArrowheads="1"/>
            </p:cNvSpPr>
            <p:nvPr/>
          </p:nvSpPr>
          <p:spPr bwMode="auto">
            <a:xfrm>
              <a:off x="5444"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55" name="Rectangle 75"/>
            <p:cNvSpPr>
              <a:spLocks noChangeArrowheads="1"/>
            </p:cNvSpPr>
            <p:nvPr/>
          </p:nvSpPr>
          <p:spPr bwMode="auto">
            <a:xfrm>
              <a:off x="549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8</a:t>
              </a:r>
              <a:endParaRPr lang="en-US" sz="2400" b="0">
                <a:solidFill>
                  <a:schemeClr val="tx1"/>
                </a:solidFill>
                <a:effectLst/>
              </a:endParaRPr>
            </a:p>
          </p:txBody>
        </p:sp>
        <p:sp>
          <p:nvSpPr>
            <p:cNvPr id="481356" name="Rectangle 76"/>
            <p:cNvSpPr>
              <a:spLocks noChangeArrowheads="1"/>
            </p:cNvSpPr>
            <p:nvPr/>
          </p:nvSpPr>
          <p:spPr bwMode="auto">
            <a:xfrm>
              <a:off x="5597"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5</a:t>
              </a:r>
              <a:endParaRPr lang="en-US" sz="2400" b="0">
                <a:solidFill>
                  <a:schemeClr val="tx1"/>
                </a:solidFill>
                <a:effectLst/>
              </a:endParaRPr>
            </a:p>
          </p:txBody>
        </p:sp>
        <p:sp>
          <p:nvSpPr>
            <p:cNvPr id="481357" name="Rectangle 77"/>
            <p:cNvSpPr>
              <a:spLocks noChangeArrowheads="1"/>
            </p:cNvSpPr>
            <p:nvPr/>
          </p:nvSpPr>
          <p:spPr bwMode="auto">
            <a:xfrm>
              <a:off x="5699"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58" name="Rectangle 78"/>
            <p:cNvSpPr>
              <a:spLocks noChangeArrowheads="1"/>
            </p:cNvSpPr>
            <p:nvPr/>
          </p:nvSpPr>
          <p:spPr bwMode="auto">
            <a:xfrm>
              <a:off x="5858"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59" name="Rectangle 79"/>
            <p:cNvSpPr>
              <a:spLocks noChangeArrowheads="1"/>
            </p:cNvSpPr>
            <p:nvPr/>
          </p:nvSpPr>
          <p:spPr bwMode="auto">
            <a:xfrm>
              <a:off x="5910" y="1978"/>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C</a:t>
              </a:r>
              <a:endParaRPr lang="en-US" sz="2400" b="0">
                <a:solidFill>
                  <a:schemeClr val="tx1"/>
                </a:solidFill>
                <a:effectLst/>
              </a:endParaRPr>
            </a:p>
          </p:txBody>
        </p:sp>
      </p:grpSp>
      <p:sp>
        <p:nvSpPr>
          <p:cNvPr id="481364" name="Text Box 84"/>
          <p:cNvSpPr txBox="1">
            <a:spLocks noChangeArrowheads="1"/>
          </p:cNvSpPr>
          <p:nvPr/>
        </p:nvSpPr>
        <p:spPr bwMode="auto">
          <a:xfrm>
            <a:off x="4982634" y="1101726"/>
            <a:ext cx="184666" cy="400110"/>
          </a:xfrm>
          <a:prstGeom prst="rect">
            <a:avLst/>
          </a:prstGeom>
          <a:noFill/>
          <a:ln w="9525">
            <a:noFill/>
            <a:miter lim="800000"/>
            <a:headEnd/>
            <a:tailEnd/>
          </a:ln>
          <a:effectLst/>
        </p:spPr>
        <p:txBody>
          <a:bodyPr wrap="none">
            <a:prstTxWarp prst="textNoShape">
              <a:avLst/>
            </a:prstTxWarp>
            <a:spAutoFit/>
          </a:bodyPr>
          <a:lstStyle/>
          <a:p>
            <a:pPr algn="ctr"/>
            <a:endParaRPr lang="en-US" sz="2000" b="0" dirty="0">
              <a:solidFill>
                <a:schemeClr val="tx1"/>
              </a:solidFill>
              <a:effectLst/>
            </a:endParaRPr>
          </a:p>
        </p:txBody>
      </p:sp>
      <p:grpSp>
        <p:nvGrpSpPr>
          <p:cNvPr id="3" name="Group 85"/>
          <p:cNvGrpSpPr>
            <a:grpSpLocks/>
          </p:cNvGrpSpPr>
          <p:nvPr/>
        </p:nvGrpSpPr>
        <p:grpSpPr bwMode="auto">
          <a:xfrm>
            <a:off x="604661" y="1252538"/>
            <a:ext cx="3162300" cy="4881562"/>
            <a:chOff x="372" y="721"/>
            <a:chExt cx="2241" cy="3075"/>
          </a:xfrm>
        </p:grpSpPr>
        <p:sp>
          <p:nvSpPr>
            <p:cNvPr id="481366" name="Rectangle 86"/>
            <p:cNvSpPr>
              <a:spLocks noChangeArrowheads="1"/>
            </p:cNvSpPr>
            <p:nvPr/>
          </p:nvSpPr>
          <p:spPr bwMode="auto">
            <a:xfrm>
              <a:off x="1217" y="1370"/>
              <a:ext cx="121" cy="96"/>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67" name="Freeform 87"/>
            <p:cNvSpPr>
              <a:spLocks/>
            </p:cNvSpPr>
            <p:nvPr/>
          </p:nvSpPr>
          <p:spPr bwMode="auto">
            <a:xfrm>
              <a:off x="1542" y="1370"/>
              <a:ext cx="128" cy="102"/>
            </a:xfrm>
            <a:custGeom>
              <a:avLst/>
              <a:gdLst/>
              <a:ahLst/>
              <a:cxnLst>
                <a:cxn ang="0">
                  <a:pos x="113" y="51"/>
                </a:cxn>
                <a:cxn ang="0">
                  <a:pos x="113" y="68"/>
                </a:cxn>
                <a:cxn ang="0">
                  <a:pos x="96" y="85"/>
                </a:cxn>
                <a:cxn ang="0">
                  <a:pos x="79" y="96"/>
                </a:cxn>
                <a:cxn ang="0">
                  <a:pos x="56" y="102"/>
                </a:cxn>
                <a:cxn ang="0">
                  <a:pos x="56" y="102"/>
                </a:cxn>
                <a:cxn ang="0">
                  <a:pos x="34" y="96"/>
                </a:cxn>
                <a:cxn ang="0">
                  <a:pos x="17" y="85"/>
                </a:cxn>
                <a:cxn ang="0">
                  <a:pos x="5" y="68"/>
                </a:cxn>
                <a:cxn ang="0">
                  <a:pos x="0" y="51"/>
                </a:cxn>
                <a:cxn ang="0">
                  <a:pos x="0" y="51"/>
                </a:cxn>
                <a:cxn ang="0">
                  <a:pos x="5" y="28"/>
                </a:cxn>
                <a:cxn ang="0">
                  <a:pos x="17" y="11"/>
                </a:cxn>
                <a:cxn ang="0">
                  <a:pos x="34" y="0"/>
                </a:cxn>
                <a:cxn ang="0">
                  <a:pos x="56" y="0"/>
                </a:cxn>
                <a:cxn ang="0">
                  <a:pos x="56" y="0"/>
                </a:cxn>
                <a:cxn ang="0">
                  <a:pos x="79" y="0"/>
                </a:cxn>
                <a:cxn ang="0">
                  <a:pos x="96" y="11"/>
                </a:cxn>
                <a:cxn ang="0">
                  <a:pos x="113" y="28"/>
                </a:cxn>
                <a:cxn ang="0">
                  <a:pos x="113" y="51"/>
                </a:cxn>
              </a:cxnLst>
              <a:rect l="0" t="0" r="r" b="b"/>
              <a:pathLst>
                <a:path w="113" h="102">
                  <a:moveTo>
                    <a:pt x="113" y="51"/>
                  </a:moveTo>
                  <a:lnTo>
                    <a:pt x="113" y="68"/>
                  </a:lnTo>
                  <a:lnTo>
                    <a:pt x="96" y="85"/>
                  </a:lnTo>
                  <a:lnTo>
                    <a:pt x="79" y="96"/>
                  </a:lnTo>
                  <a:lnTo>
                    <a:pt x="56" y="102"/>
                  </a:lnTo>
                  <a:lnTo>
                    <a:pt x="56" y="102"/>
                  </a:lnTo>
                  <a:lnTo>
                    <a:pt x="34" y="96"/>
                  </a:lnTo>
                  <a:lnTo>
                    <a:pt x="17" y="85"/>
                  </a:lnTo>
                  <a:lnTo>
                    <a:pt x="5" y="68"/>
                  </a:lnTo>
                  <a:lnTo>
                    <a:pt x="0" y="51"/>
                  </a:lnTo>
                  <a:lnTo>
                    <a:pt x="0" y="51"/>
                  </a:lnTo>
                  <a:lnTo>
                    <a:pt x="5" y="28"/>
                  </a:lnTo>
                  <a:lnTo>
                    <a:pt x="17" y="11"/>
                  </a:lnTo>
                  <a:lnTo>
                    <a:pt x="34" y="0"/>
                  </a:lnTo>
                  <a:lnTo>
                    <a:pt x="56" y="0"/>
                  </a:lnTo>
                  <a:lnTo>
                    <a:pt x="56" y="0"/>
                  </a:lnTo>
                  <a:lnTo>
                    <a:pt x="79" y="0"/>
                  </a:lnTo>
                  <a:lnTo>
                    <a:pt x="96" y="11"/>
                  </a:lnTo>
                  <a:lnTo>
                    <a:pt x="113" y="28"/>
                  </a:lnTo>
                  <a:lnTo>
                    <a:pt x="113" y="51"/>
                  </a:lnTo>
                  <a:close/>
                </a:path>
              </a:pathLst>
            </a:custGeom>
            <a:solidFill>
              <a:srgbClr val="000000"/>
            </a:solidFill>
            <a:ln w="9525">
              <a:solidFill>
                <a:schemeClr val="hlink"/>
              </a:solidFill>
              <a:round/>
              <a:headEnd/>
              <a:tailEnd/>
            </a:ln>
          </p:spPr>
          <p:txBody>
            <a:bodyPr>
              <a:prstTxWarp prst="textNoShape">
                <a:avLst/>
              </a:prstTxWarp>
            </a:bodyPr>
            <a:lstStyle/>
            <a:p>
              <a:endParaRPr lang="en-US"/>
            </a:p>
          </p:txBody>
        </p:sp>
        <p:sp>
          <p:nvSpPr>
            <p:cNvPr id="481368" name="Freeform 88"/>
            <p:cNvSpPr>
              <a:spLocks/>
            </p:cNvSpPr>
            <p:nvPr/>
          </p:nvSpPr>
          <p:spPr bwMode="auto">
            <a:xfrm>
              <a:off x="1217" y="1370"/>
              <a:ext cx="121" cy="96"/>
            </a:xfrm>
            <a:custGeom>
              <a:avLst/>
              <a:gdLst/>
              <a:ahLst/>
              <a:cxnLst>
                <a:cxn ang="0">
                  <a:pos x="0" y="0"/>
                </a:cxn>
                <a:cxn ang="0">
                  <a:pos x="107" y="0"/>
                </a:cxn>
                <a:cxn ang="0">
                  <a:pos x="107" y="0"/>
                </a:cxn>
                <a:cxn ang="0">
                  <a:pos x="107" y="96"/>
                </a:cxn>
                <a:cxn ang="0">
                  <a:pos x="107" y="96"/>
                </a:cxn>
                <a:cxn ang="0">
                  <a:pos x="0" y="96"/>
                </a:cxn>
                <a:cxn ang="0">
                  <a:pos x="0" y="96"/>
                </a:cxn>
                <a:cxn ang="0">
                  <a:pos x="0" y="0"/>
                </a:cxn>
                <a:cxn ang="0">
                  <a:pos x="0" y="0"/>
                </a:cxn>
              </a:cxnLst>
              <a:rect l="0" t="0" r="r" b="b"/>
              <a:pathLst>
                <a:path w="107" h="96">
                  <a:moveTo>
                    <a:pt x="0" y="0"/>
                  </a:moveTo>
                  <a:lnTo>
                    <a:pt x="107" y="0"/>
                  </a:lnTo>
                  <a:lnTo>
                    <a:pt x="107" y="0"/>
                  </a:lnTo>
                  <a:lnTo>
                    <a:pt x="107" y="96"/>
                  </a:lnTo>
                  <a:lnTo>
                    <a:pt x="107" y="96"/>
                  </a:lnTo>
                  <a:lnTo>
                    <a:pt x="0" y="96"/>
                  </a:lnTo>
                  <a:lnTo>
                    <a:pt x="0" y="96"/>
                  </a:lnTo>
                  <a:lnTo>
                    <a:pt x="0" y="0"/>
                  </a:lnTo>
                  <a:lnTo>
                    <a:pt x="0" y="0"/>
                  </a:lnTo>
                  <a:close/>
                </a:path>
              </a:pathLst>
            </a:custGeom>
            <a:noFill/>
            <a:ln w="12700">
              <a:solidFill>
                <a:schemeClr val="tx1"/>
              </a:solidFill>
              <a:prstDash val="solid"/>
              <a:round/>
              <a:headEnd/>
              <a:tailEnd/>
            </a:ln>
          </p:spPr>
          <p:txBody>
            <a:bodyPr>
              <a:prstTxWarp prst="textNoShape">
                <a:avLst/>
              </a:prstTxWarp>
            </a:bodyPr>
            <a:lstStyle/>
            <a:p>
              <a:endParaRPr lang="en-US"/>
            </a:p>
          </p:txBody>
        </p:sp>
        <p:sp>
          <p:nvSpPr>
            <p:cNvPr id="481369" name="Freeform 89"/>
            <p:cNvSpPr>
              <a:spLocks/>
            </p:cNvSpPr>
            <p:nvPr/>
          </p:nvSpPr>
          <p:spPr bwMode="auto">
            <a:xfrm>
              <a:off x="1542" y="1370"/>
              <a:ext cx="128" cy="102"/>
            </a:xfrm>
            <a:custGeom>
              <a:avLst/>
              <a:gdLst/>
              <a:ahLst/>
              <a:cxnLst>
                <a:cxn ang="0">
                  <a:pos x="113" y="51"/>
                </a:cxn>
                <a:cxn ang="0">
                  <a:pos x="113" y="68"/>
                </a:cxn>
                <a:cxn ang="0">
                  <a:pos x="113" y="68"/>
                </a:cxn>
                <a:cxn ang="0">
                  <a:pos x="96" y="85"/>
                </a:cxn>
                <a:cxn ang="0">
                  <a:pos x="96" y="85"/>
                </a:cxn>
                <a:cxn ang="0">
                  <a:pos x="79" y="96"/>
                </a:cxn>
                <a:cxn ang="0">
                  <a:pos x="79" y="96"/>
                </a:cxn>
                <a:cxn ang="0">
                  <a:pos x="56" y="102"/>
                </a:cxn>
                <a:cxn ang="0">
                  <a:pos x="56" y="102"/>
                </a:cxn>
                <a:cxn ang="0">
                  <a:pos x="56" y="102"/>
                </a:cxn>
                <a:cxn ang="0">
                  <a:pos x="56" y="102"/>
                </a:cxn>
                <a:cxn ang="0">
                  <a:pos x="34" y="96"/>
                </a:cxn>
                <a:cxn ang="0">
                  <a:pos x="34" y="96"/>
                </a:cxn>
                <a:cxn ang="0">
                  <a:pos x="17" y="85"/>
                </a:cxn>
                <a:cxn ang="0">
                  <a:pos x="17" y="85"/>
                </a:cxn>
                <a:cxn ang="0">
                  <a:pos x="5" y="68"/>
                </a:cxn>
                <a:cxn ang="0">
                  <a:pos x="5" y="68"/>
                </a:cxn>
                <a:cxn ang="0">
                  <a:pos x="0" y="51"/>
                </a:cxn>
                <a:cxn ang="0">
                  <a:pos x="0" y="51"/>
                </a:cxn>
                <a:cxn ang="0">
                  <a:pos x="0" y="51"/>
                </a:cxn>
                <a:cxn ang="0">
                  <a:pos x="0" y="51"/>
                </a:cxn>
                <a:cxn ang="0">
                  <a:pos x="5" y="28"/>
                </a:cxn>
                <a:cxn ang="0">
                  <a:pos x="5" y="28"/>
                </a:cxn>
                <a:cxn ang="0">
                  <a:pos x="17" y="11"/>
                </a:cxn>
                <a:cxn ang="0">
                  <a:pos x="17" y="11"/>
                </a:cxn>
                <a:cxn ang="0">
                  <a:pos x="34" y="0"/>
                </a:cxn>
                <a:cxn ang="0">
                  <a:pos x="34" y="0"/>
                </a:cxn>
                <a:cxn ang="0">
                  <a:pos x="56" y="0"/>
                </a:cxn>
                <a:cxn ang="0">
                  <a:pos x="56" y="0"/>
                </a:cxn>
                <a:cxn ang="0">
                  <a:pos x="56" y="0"/>
                </a:cxn>
                <a:cxn ang="0">
                  <a:pos x="56" y="0"/>
                </a:cxn>
                <a:cxn ang="0">
                  <a:pos x="79" y="0"/>
                </a:cxn>
                <a:cxn ang="0">
                  <a:pos x="79" y="0"/>
                </a:cxn>
                <a:cxn ang="0">
                  <a:pos x="96" y="11"/>
                </a:cxn>
                <a:cxn ang="0">
                  <a:pos x="96" y="11"/>
                </a:cxn>
                <a:cxn ang="0">
                  <a:pos x="113" y="28"/>
                </a:cxn>
                <a:cxn ang="0">
                  <a:pos x="113" y="28"/>
                </a:cxn>
                <a:cxn ang="0">
                  <a:pos x="113" y="51"/>
                </a:cxn>
                <a:cxn ang="0">
                  <a:pos x="113" y="51"/>
                </a:cxn>
              </a:cxnLst>
              <a:rect l="0" t="0" r="r" b="b"/>
              <a:pathLst>
                <a:path w="113" h="102">
                  <a:moveTo>
                    <a:pt x="113" y="51"/>
                  </a:moveTo>
                  <a:lnTo>
                    <a:pt x="113" y="68"/>
                  </a:lnTo>
                  <a:lnTo>
                    <a:pt x="113" y="68"/>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5" y="68"/>
                  </a:lnTo>
                  <a:lnTo>
                    <a:pt x="5" y="68"/>
                  </a:lnTo>
                  <a:lnTo>
                    <a:pt x="0" y="51"/>
                  </a:lnTo>
                  <a:lnTo>
                    <a:pt x="0" y="51"/>
                  </a:lnTo>
                  <a:lnTo>
                    <a:pt x="0" y="51"/>
                  </a:lnTo>
                  <a:lnTo>
                    <a:pt x="0" y="51"/>
                  </a:lnTo>
                  <a:lnTo>
                    <a:pt x="5" y="28"/>
                  </a:lnTo>
                  <a:lnTo>
                    <a:pt x="5" y="28"/>
                  </a:lnTo>
                  <a:lnTo>
                    <a:pt x="17" y="11"/>
                  </a:lnTo>
                  <a:lnTo>
                    <a:pt x="17" y="11"/>
                  </a:lnTo>
                  <a:lnTo>
                    <a:pt x="34" y="0"/>
                  </a:lnTo>
                  <a:lnTo>
                    <a:pt x="34" y="0"/>
                  </a:lnTo>
                  <a:lnTo>
                    <a:pt x="56" y="0"/>
                  </a:lnTo>
                  <a:lnTo>
                    <a:pt x="56" y="0"/>
                  </a:lnTo>
                  <a:lnTo>
                    <a:pt x="56" y="0"/>
                  </a:lnTo>
                  <a:lnTo>
                    <a:pt x="56" y="0"/>
                  </a:lnTo>
                  <a:lnTo>
                    <a:pt x="79" y="0"/>
                  </a:lnTo>
                  <a:lnTo>
                    <a:pt x="79" y="0"/>
                  </a:lnTo>
                  <a:lnTo>
                    <a:pt x="96" y="11"/>
                  </a:lnTo>
                  <a:lnTo>
                    <a:pt x="96" y="11"/>
                  </a:lnTo>
                  <a:lnTo>
                    <a:pt x="113" y="28"/>
                  </a:lnTo>
                  <a:lnTo>
                    <a:pt x="113" y="28"/>
                  </a:lnTo>
                  <a:lnTo>
                    <a:pt x="113" y="51"/>
                  </a:lnTo>
                  <a:lnTo>
                    <a:pt x="113"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70" name="Line 90"/>
            <p:cNvSpPr>
              <a:spLocks noChangeShapeType="1"/>
            </p:cNvSpPr>
            <p:nvPr/>
          </p:nvSpPr>
          <p:spPr bwMode="auto">
            <a:xfrm>
              <a:off x="1338" y="1415"/>
              <a:ext cx="198"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1" name="Line 91"/>
            <p:cNvSpPr>
              <a:spLocks noChangeShapeType="1"/>
            </p:cNvSpPr>
            <p:nvPr/>
          </p:nvSpPr>
          <p:spPr bwMode="auto">
            <a:xfrm>
              <a:off x="1447" y="1415"/>
              <a:ext cx="1" cy="243"/>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2" name="Line 92"/>
            <p:cNvSpPr>
              <a:spLocks noChangeShapeType="1"/>
            </p:cNvSpPr>
            <p:nvPr/>
          </p:nvSpPr>
          <p:spPr bwMode="auto">
            <a:xfrm>
              <a:off x="956" y="1653"/>
              <a:ext cx="1306"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3" name="Line 93"/>
            <p:cNvSpPr>
              <a:spLocks noChangeShapeType="1"/>
            </p:cNvSpPr>
            <p:nvPr/>
          </p:nvSpPr>
          <p:spPr bwMode="auto">
            <a:xfrm>
              <a:off x="956" y="1653"/>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4" name="Line 94"/>
            <p:cNvSpPr>
              <a:spLocks noChangeShapeType="1"/>
            </p:cNvSpPr>
            <p:nvPr/>
          </p:nvSpPr>
          <p:spPr bwMode="auto">
            <a:xfrm>
              <a:off x="1261" y="1653"/>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5" name="Line 95"/>
            <p:cNvSpPr>
              <a:spLocks noChangeShapeType="1"/>
            </p:cNvSpPr>
            <p:nvPr/>
          </p:nvSpPr>
          <p:spPr bwMode="auto">
            <a:xfrm>
              <a:off x="1567" y="1658"/>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6" name="Line 96"/>
            <p:cNvSpPr>
              <a:spLocks noChangeShapeType="1"/>
            </p:cNvSpPr>
            <p:nvPr/>
          </p:nvSpPr>
          <p:spPr bwMode="auto">
            <a:xfrm>
              <a:off x="2256" y="1653"/>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7" name="Rectangle 97"/>
            <p:cNvSpPr>
              <a:spLocks noChangeArrowheads="1"/>
            </p:cNvSpPr>
            <p:nvPr/>
          </p:nvSpPr>
          <p:spPr bwMode="auto">
            <a:xfrm>
              <a:off x="885" y="1755"/>
              <a:ext cx="129" cy="96"/>
            </a:xfrm>
            <a:prstGeom prst="rect">
              <a:avLst/>
            </a:prstGeom>
            <a:solidFill>
              <a:srgbClr val="000000"/>
            </a:solidFill>
            <a:ln w="9525">
              <a:solidFill>
                <a:schemeClr val="hlink"/>
              </a:solidFill>
              <a:miter lim="800000"/>
              <a:headEnd/>
              <a:tailEnd/>
            </a:ln>
          </p:spPr>
          <p:txBody>
            <a:bodyPr>
              <a:prstTxWarp prst="textNoShape">
                <a:avLst/>
              </a:prstTxWarp>
            </a:bodyPr>
            <a:lstStyle/>
            <a:p>
              <a:endParaRPr lang="en-US"/>
            </a:p>
          </p:txBody>
        </p:sp>
        <p:sp>
          <p:nvSpPr>
            <p:cNvPr id="481378" name="Rectangle 98"/>
            <p:cNvSpPr>
              <a:spLocks noChangeArrowheads="1"/>
            </p:cNvSpPr>
            <p:nvPr/>
          </p:nvSpPr>
          <p:spPr bwMode="auto">
            <a:xfrm>
              <a:off x="2205" y="1760"/>
              <a:ext cx="127" cy="97"/>
            </a:xfrm>
            <a:prstGeom prst="rect">
              <a:avLst/>
            </a:prstGeom>
            <a:solidFill>
              <a:srgbClr val="FFFFFF"/>
            </a:solidFill>
            <a:ln w="9525">
              <a:solidFill>
                <a:schemeClr val="hlink"/>
              </a:solidFill>
              <a:miter lim="800000"/>
              <a:headEnd/>
              <a:tailEnd/>
            </a:ln>
          </p:spPr>
          <p:txBody>
            <a:bodyPr>
              <a:prstTxWarp prst="textNoShape">
                <a:avLst/>
              </a:prstTxWarp>
            </a:bodyPr>
            <a:lstStyle/>
            <a:p>
              <a:endParaRPr lang="en-US"/>
            </a:p>
          </p:txBody>
        </p:sp>
        <p:sp>
          <p:nvSpPr>
            <p:cNvPr id="481379" name="Freeform 99"/>
            <p:cNvSpPr>
              <a:spLocks/>
            </p:cNvSpPr>
            <p:nvPr/>
          </p:nvSpPr>
          <p:spPr bwMode="auto">
            <a:xfrm>
              <a:off x="885" y="1755"/>
              <a:ext cx="129" cy="96"/>
            </a:xfrm>
            <a:custGeom>
              <a:avLst/>
              <a:gdLst/>
              <a:ahLst/>
              <a:cxnLst>
                <a:cxn ang="0">
                  <a:pos x="0" y="0"/>
                </a:cxn>
                <a:cxn ang="0">
                  <a:pos x="114" y="0"/>
                </a:cxn>
                <a:cxn ang="0">
                  <a:pos x="114" y="0"/>
                </a:cxn>
                <a:cxn ang="0">
                  <a:pos x="114" y="96"/>
                </a:cxn>
                <a:cxn ang="0">
                  <a:pos x="114" y="96"/>
                </a:cxn>
                <a:cxn ang="0">
                  <a:pos x="0" y="96"/>
                </a:cxn>
                <a:cxn ang="0">
                  <a:pos x="0" y="96"/>
                </a:cxn>
                <a:cxn ang="0">
                  <a:pos x="0" y="0"/>
                </a:cxn>
                <a:cxn ang="0">
                  <a:pos x="0" y="0"/>
                </a:cxn>
              </a:cxnLst>
              <a:rect l="0" t="0" r="r" b="b"/>
              <a:pathLst>
                <a:path w="114" h="96">
                  <a:moveTo>
                    <a:pt x="0" y="0"/>
                  </a:moveTo>
                  <a:lnTo>
                    <a:pt x="114" y="0"/>
                  </a:lnTo>
                  <a:lnTo>
                    <a:pt x="114" y="0"/>
                  </a:lnTo>
                  <a:lnTo>
                    <a:pt x="114" y="96"/>
                  </a:lnTo>
                  <a:lnTo>
                    <a:pt x="114"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80" name="Freeform 100"/>
            <p:cNvSpPr>
              <a:spLocks/>
            </p:cNvSpPr>
            <p:nvPr/>
          </p:nvSpPr>
          <p:spPr bwMode="auto">
            <a:xfrm>
              <a:off x="2205" y="1760"/>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81" name="Freeform 101"/>
            <p:cNvSpPr>
              <a:spLocks/>
            </p:cNvSpPr>
            <p:nvPr/>
          </p:nvSpPr>
          <p:spPr bwMode="auto">
            <a:xfrm>
              <a:off x="1504" y="1760"/>
              <a:ext cx="127" cy="102"/>
            </a:xfrm>
            <a:custGeom>
              <a:avLst/>
              <a:gdLst/>
              <a:ahLst/>
              <a:cxnLst>
                <a:cxn ang="0">
                  <a:pos x="113" y="51"/>
                </a:cxn>
                <a:cxn ang="0">
                  <a:pos x="113" y="74"/>
                </a:cxn>
                <a:cxn ang="0">
                  <a:pos x="96" y="85"/>
                </a:cxn>
                <a:cxn ang="0">
                  <a:pos x="79" y="97"/>
                </a:cxn>
                <a:cxn ang="0">
                  <a:pos x="56" y="102"/>
                </a:cxn>
                <a:cxn ang="0">
                  <a:pos x="56" y="102"/>
                </a:cxn>
                <a:cxn ang="0">
                  <a:pos x="34" y="97"/>
                </a:cxn>
                <a:cxn ang="0">
                  <a:pos x="17" y="85"/>
                </a:cxn>
                <a:cxn ang="0">
                  <a:pos x="5" y="74"/>
                </a:cxn>
                <a:cxn ang="0">
                  <a:pos x="0" y="51"/>
                </a:cxn>
                <a:cxn ang="0">
                  <a:pos x="0" y="51"/>
                </a:cxn>
                <a:cxn ang="0">
                  <a:pos x="5" y="34"/>
                </a:cxn>
                <a:cxn ang="0">
                  <a:pos x="17" y="17"/>
                </a:cxn>
                <a:cxn ang="0">
                  <a:pos x="34" y="6"/>
                </a:cxn>
                <a:cxn ang="0">
                  <a:pos x="56" y="0"/>
                </a:cxn>
                <a:cxn ang="0">
                  <a:pos x="56" y="0"/>
                </a:cxn>
                <a:cxn ang="0">
                  <a:pos x="79" y="6"/>
                </a:cxn>
                <a:cxn ang="0">
                  <a:pos x="96" y="17"/>
                </a:cxn>
                <a:cxn ang="0">
                  <a:pos x="113" y="34"/>
                </a:cxn>
                <a:cxn ang="0">
                  <a:pos x="113" y="51"/>
                </a:cxn>
              </a:cxnLst>
              <a:rect l="0" t="0" r="r" b="b"/>
              <a:pathLst>
                <a:path w="113" h="102">
                  <a:moveTo>
                    <a:pt x="113" y="51"/>
                  </a:moveTo>
                  <a:lnTo>
                    <a:pt x="113" y="74"/>
                  </a:lnTo>
                  <a:lnTo>
                    <a:pt x="96" y="85"/>
                  </a:lnTo>
                  <a:lnTo>
                    <a:pt x="79" y="97"/>
                  </a:lnTo>
                  <a:lnTo>
                    <a:pt x="56" y="102"/>
                  </a:lnTo>
                  <a:lnTo>
                    <a:pt x="56" y="102"/>
                  </a:lnTo>
                  <a:lnTo>
                    <a:pt x="34" y="97"/>
                  </a:lnTo>
                  <a:lnTo>
                    <a:pt x="17" y="85"/>
                  </a:lnTo>
                  <a:lnTo>
                    <a:pt x="5" y="74"/>
                  </a:lnTo>
                  <a:lnTo>
                    <a:pt x="0" y="51"/>
                  </a:lnTo>
                  <a:lnTo>
                    <a:pt x="0" y="51"/>
                  </a:lnTo>
                  <a:lnTo>
                    <a:pt x="5" y="34"/>
                  </a:lnTo>
                  <a:lnTo>
                    <a:pt x="17" y="17"/>
                  </a:lnTo>
                  <a:lnTo>
                    <a:pt x="34" y="6"/>
                  </a:lnTo>
                  <a:lnTo>
                    <a:pt x="56" y="0"/>
                  </a:lnTo>
                  <a:lnTo>
                    <a:pt x="56" y="0"/>
                  </a:lnTo>
                  <a:lnTo>
                    <a:pt x="79" y="6"/>
                  </a:lnTo>
                  <a:lnTo>
                    <a:pt x="96" y="17"/>
                  </a:lnTo>
                  <a:lnTo>
                    <a:pt x="113" y="34"/>
                  </a:lnTo>
                  <a:lnTo>
                    <a:pt x="113" y="51"/>
                  </a:lnTo>
                  <a:close/>
                </a:path>
              </a:pathLst>
            </a:custGeom>
            <a:solidFill>
              <a:srgbClr val="000000"/>
            </a:solidFill>
            <a:ln w="9525">
              <a:solidFill>
                <a:schemeClr val="hlink"/>
              </a:solidFill>
              <a:round/>
              <a:headEnd/>
              <a:tailEnd/>
            </a:ln>
          </p:spPr>
          <p:txBody>
            <a:bodyPr>
              <a:prstTxWarp prst="textNoShape">
                <a:avLst/>
              </a:prstTxWarp>
            </a:bodyPr>
            <a:lstStyle/>
            <a:p>
              <a:endParaRPr lang="en-US"/>
            </a:p>
          </p:txBody>
        </p:sp>
        <p:sp>
          <p:nvSpPr>
            <p:cNvPr id="481382" name="Freeform 102"/>
            <p:cNvSpPr>
              <a:spLocks/>
            </p:cNvSpPr>
            <p:nvPr/>
          </p:nvSpPr>
          <p:spPr bwMode="auto">
            <a:xfrm>
              <a:off x="1198" y="1760"/>
              <a:ext cx="127" cy="97"/>
            </a:xfrm>
            <a:custGeom>
              <a:avLst/>
              <a:gdLst/>
              <a:ahLst/>
              <a:cxnLst>
                <a:cxn ang="0">
                  <a:pos x="113" y="46"/>
                </a:cxn>
                <a:cxn ang="0">
                  <a:pos x="113" y="68"/>
                </a:cxn>
                <a:cxn ang="0">
                  <a:pos x="96" y="85"/>
                </a:cxn>
                <a:cxn ang="0">
                  <a:pos x="79" y="97"/>
                </a:cxn>
                <a:cxn ang="0">
                  <a:pos x="56" y="97"/>
                </a:cxn>
                <a:cxn ang="0">
                  <a:pos x="56" y="97"/>
                </a:cxn>
                <a:cxn ang="0">
                  <a:pos x="34" y="97"/>
                </a:cxn>
                <a:cxn ang="0">
                  <a:pos x="17" y="85"/>
                </a:cxn>
                <a:cxn ang="0">
                  <a:pos x="5" y="68"/>
                </a:cxn>
                <a:cxn ang="0">
                  <a:pos x="0" y="46"/>
                </a:cxn>
                <a:cxn ang="0">
                  <a:pos x="0" y="46"/>
                </a:cxn>
                <a:cxn ang="0">
                  <a:pos x="5" y="29"/>
                </a:cxn>
                <a:cxn ang="0">
                  <a:pos x="17" y="12"/>
                </a:cxn>
                <a:cxn ang="0">
                  <a:pos x="34" y="0"/>
                </a:cxn>
                <a:cxn ang="0">
                  <a:pos x="56" y="0"/>
                </a:cxn>
                <a:cxn ang="0">
                  <a:pos x="56" y="0"/>
                </a:cxn>
                <a:cxn ang="0">
                  <a:pos x="79" y="0"/>
                </a:cxn>
                <a:cxn ang="0">
                  <a:pos x="96" y="12"/>
                </a:cxn>
                <a:cxn ang="0">
                  <a:pos x="113" y="29"/>
                </a:cxn>
                <a:cxn ang="0">
                  <a:pos x="113" y="46"/>
                </a:cxn>
              </a:cxnLst>
              <a:rect l="0" t="0" r="r" b="b"/>
              <a:pathLst>
                <a:path w="113" h="97">
                  <a:moveTo>
                    <a:pt x="113" y="46"/>
                  </a:moveTo>
                  <a:lnTo>
                    <a:pt x="113" y="68"/>
                  </a:lnTo>
                  <a:lnTo>
                    <a:pt x="96" y="85"/>
                  </a:lnTo>
                  <a:lnTo>
                    <a:pt x="79" y="97"/>
                  </a:lnTo>
                  <a:lnTo>
                    <a:pt x="56" y="97"/>
                  </a:lnTo>
                  <a:lnTo>
                    <a:pt x="56" y="97"/>
                  </a:lnTo>
                  <a:lnTo>
                    <a:pt x="34" y="97"/>
                  </a:lnTo>
                  <a:lnTo>
                    <a:pt x="17" y="85"/>
                  </a:lnTo>
                  <a:lnTo>
                    <a:pt x="5" y="68"/>
                  </a:lnTo>
                  <a:lnTo>
                    <a:pt x="0" y="46"/>
                  </a:lnTo>
                  <a:lnTo>
                    <a:pt x="0" y="46"/>
                  </a:lnTo>
                  <a:lnTo>
                    <a:pt x="5" y="29"/>
                  </a:lnTo>
                  <a:lnTo>
                    <a:pt x="17" y="12"/>
                  </a:lnTo>
                  <a:lnTo>
                    <a:pt x="34" y="0"/>
                  </a:lnTo>
                  <a:lnTo>
                    <a:pt x="56" y="0"/>
                  </a:lnTo>
                  <a:lnTo>
                    <a:pt x="56" y="0"/>
                  </a:lnTo>
                  <a:lnTo>
                    <a:pt x="79" y="0"/>
                  </a:lnTo>
                  <a:lnTo>
                    <a:pt x="96" y="12"/>
                  </a:lnTo>
                  <a:lnTo>
                    <a:pt x="113" y="29"/>
                  </a:lnTo>
                  <a:lnTo>
                    <a:pt x="113" y="46"/>
                  </a:lnTo>
                  <a:close/>
                </a:path>
              </a:pathLst>
            </a:custGeom>
            <a:solidFill>
              <a:schemeClr val="tx1"/>
            </a:solidFill>
            <a:ln w="9525">
              <a:solidFill>
                <a:schemeClr val="hlink"/>
              </a:solidFill>
              <a:round/>
              <a:headEnd/>
              <a:tailEnd/>
            </a:ln>
          </p:spPr>
          <p:txBody>
            <a:bodyPr>
              <a:prstTxWarp prst="textNoShape">
                <a:avLst/>
              </a:prstTxWarp>
            </a:bodyPr>
            <a:lstStyle/>
            <a:p>
              <a:endParaRPr lang="en-US"/>
            </a:p>
          </p:txBody>
        </p:sp>
        <p:sp>
          <p:nvSpPr>
            <p:cNvPr id="481383" name="Freeform 103"/>
            <p:cNvSpPr>
              <a:spLocks/>
            </p:cNvSpPr>
            <p:nvPr/>
          </p:nvSpPr>
          <p:spPr bwMode="auto">
            <a:xfrm>
              <a:off x="1504" y="1760"/>
              <a:ext cx="127" cy="102"/>
            </a:xfrm>
            <a:custGeom>
              <a:avLst/>
              <a:gdLst/>
              <a:ahLst/>
              <a:cxnLst>
                <a:cxn ang="0">
                  <a:pos x="113" y="51"/>
                </a:cxn>
                <a:cxn ang="0">
                  <a:pos x="113" y="74"/>
                </a:cxn>
                <a:cxn ang="0">
                  <a:pos x="113" y="74"/>
                </a:cxn>
                <a:cxn ang="0">
                  <a:pos x="96" y="85"/>
                </a:cxn>
                <a:cxn ang="0">
                  <a:pos x="96" y="85"/>
                </a:cxn>
                <a:cxn ang="0">
                  <a:pos x="79" y="97"/>
                </a:cxn>
                <a:cxn ang="0">
                  <a:pos x="79" y="97"/>
                </a:cxn>
                <a:cxn ang="0">
                  <a:pos x="56" y="102"/>
                </a:cxn>
                <a:cxn ang="0">
                  <a:pos x="56" y="102"/>
                </a:cxn>
                <a:cxn ang="0">
                  <a:pos x="56" y="102"/>
                </a:cxn>
                <a:cxn ang="0">
                  <a:pos x="56" y="102"/>
                </a:cxn>
                <a:cxn ang="0">
                  <a:pos x="34" y="97"/>
                </a:cxn>
                <a:cxn ang="0">
                  <a:pos x="34" y="97"/>
                </a:cxn>
                <a:cxn ang="0">
                  <a:pos x="17" y="85"/>
                </a:cxn>
                <a:cxn ang="0">
                  <a:pos x="17" y="85"/>
                </a:cxn>
                <a:cxn ang="0">
                  <a:pos x="5" y="74"/>
                </a:cxn>
                <a:cxn ang="0">
                  <a:pos x="5" y="74"/>
                </a:cxn>
                <a:cxn ang="0">
                  <a:pos x="0" y="51"/>
                </a:cxn>
                <a:cxn ang="0">
                  <a:pos x="0" y="51"/>
                </a:cxn>
                <a:cxn ang="0">
                  <a:pos x="0" y="51"/>
                </a:cxn>
                <a:cxn ang="0">
                  <a:pos x="0" y="51"/>
                </a:cxn>
                <a:cxn ang="0">
                  <a:pos x="5" y="34"/>
                </a:cxn>
                <a:cxn ang="0">
                  <a:pos x="5" y="34"/>
                </a:cxn>
                <a:cxn ang="0">
                  <a:pos x="17" y="17"/>
                </a:cxn>
                <a:cxn ang="0">
                  <a:pos x="17" y="17"/>
                </a:cxn>
                <a:cxn ang="0">
                  <a:pos x="34" y="6"/>
                </a:cxn>
                <a:cxn ang="0">
                  <a:pos x="34" y="6"/>
                </a:cxn>
                <a:cxn ang="0">
                  <a:pos x="56" y="0"/>
                </a:cxn>
                <a:cxn ang="0">
                  <a:pos x="56" y="0"/>
                </a:cxn>
                <a:cxn ang="0">
                  <a:pos x="56" y="0"/>
                </a:cxn>
                <a:cxn ang="0">
                  <a:pos x="56" y="0"/>
                </a:cxn>
                <a:cxn ang="0">
                  <a:pos x="79" y="6"/>
                </a:cxn>
                <a:cxn ang="0">
                  <a:pos x="79" y="6"/>
                </a:cxn>
                <a:cxn ang="0">
                  <a:pos x="96" y="17"/>
                </a:cxn>
                <a:cxn ang="0">
                  <a:pos x="96" y="17"/>
                </a:cxn>
                <a:cxn ang="0">
                  <a:pos x="113" y="34"/>
                </a:cxn>
                <a:cxn ang="0">
                  <a:pos x="113" y="34"/>
                </a:cxn>
                <a:cxn ang="0">
                  <a:pos x="113" y="51"/>
                </a:cxn>
                <a:cxn ang="0">
                  <a:pos x="113" y="51"/>
                </a:cxn>
              </a:cxnLst>
              <a:rect l="0" t="0" r="r" b="b"/>
              <a:pathLst>
                <a:path w="113" h="102">
                  <a:moveTo>
                    <a:pt x="113" y="51"/>
                  </a:moveTo>
                  <a:lnTo>
                    <a:pt x="113" y="74"/>
                  </a:lnTo>
                  <a:lnTo>
                    <a:pt x="113" y="74"/>
                  </a:lnTo>
                  <a:lnTo>
                    <a:pt x="96" y="85"/>
                  </a:lnTo>
                  <a:lnTo>
                    <a:pt x="96" y="85"/>
                  </a:lnTo>
                  <a:lnTo>
                    <a:pt x="79" y="97"/>
                  </a:lnTo>
                  <a:lnTo>
                    <a:pt x="79" y="97"/>
                  </a:lnTo>
                  <a:lnTo>
                    <a:pt x="56" y="102"/>
                  </a:lnTo>
                  <a:lnTo>
                    <a:pt x="56" y="102"/>
                  </a:lnTo>
                  <a:lnTo>
                    <a:pt x="56" y="102"/>
                  </a:lnTo>
                  <a:lnTo>
                    <a:pt x="56" y="102"/>
                  </a:lnTo>
                  <a:lnTo>
                    <a:pt x="34" y="97"/>
                  </a:lnTo>
                  <a:lnTo>
                    <a:pt x="34" y="97"/>
                  </a:lnTo>
                  <a:lnTo>
                    <a:pt x="17" y="85"/>
                  </a:lnTo>
                  <a:lnTo>
                    <a:pt x="17" y="85"/>
                  </a:lnTo>
                  <a:lnTo>
                    <a:pt x="5" y="74"/>
                  </a:lnTo>
                  <a:lnTo>
                    <a:pt x="5" y="74"/>
                  </a:lnTo>
                  <a:lnTo>
                    <a:pt x="0" y="51"/>
                  </a:lnTo>
                  <a:lnTo>
                    <a:pt x="0" y="51"/>
                  </a:lnTo>
                  <a:lnTo>
                    <a:pt x="0" y="51"/>
                  </a:lnTo>
                  <a:lnTo>
                    <a:pt x="0" y="51"/>
                  </a:lnTo>
                  <a:lnTo>
                    <a:pt x="5" y="34"/>
                  </a:lnTo>
                  <a:lnTo>
                    <a:pt x="5" y="34"/>
                  </a:lnTo>
                  <a:lnTo>
                    <a:pt x="17" y="17"/>
                  </a:lnTo>
                  <a:lnTo>
                    <a:pt x="17" y="17"/>
                  </a:lnTo>
                  <a:lnTo>
                    <a:pt x="34" y="6"/>
                  </a:lnTo>
                  <a:lnTo>
                    <a:pt x="34" y="6"/>
                  </a:lnTo>
                  <a:lnTo>
                    <a:pt x="56" y="0"/>
                  </a:lnTo>
                  <a:lnTo>
                    <a:pt x="56" y="0"/>
                  </a:lnTo>
                  <a:lnTo>
                    <a:pt x="56" y="0"/>
                  </a:lnTo>
                  <a:lnTo>
                    <a:pt x="56" y="0"/>
                  </a:lnTo>
                  <a:lnTo>
                    <a:pt x="79" y="6"/>
                  </a:lnTo>
                  <a:lnTo>
                    <a:pt x="79" y="6"/>
                  </a:lnTo>
                  <a:lnTo>
                    <a:pt x="96" y="17"/>
                  </a:lnTo>
                  <a:lnTo>
                    <a:pt x="96" y="17"/>
                  </a:lnTo>
                  <a:lnTo>
                    <a:pt x="113" y="34"/>
                  </a:lnTo>
                  <a:lnTo>
                    <a:pt x="113" y="34"/>
                  </a:lnTo>
                  <a:lnTo>
                    <a:pt x="113" y="51"/>
                  </a:lnTo>
                  <a:lnTo>
                    <a:pt x="113"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84" name="Freeform 104"/>
            <p:cNvSpPr>
              <a:spLocks/>
            </p:cNvSpPr>
            <p:nvPr/>
          </p:nvSpPr>
          <p:spPr bwMode="auto">
            <a:xfrm>
              <a:off x="1198" y="1760"/>
              <a:ext cx="127" cy="97"/>
            </a:xfrm>
            <a:custGeom>
              <a:avLst/>
              <a:gdLst/>
              <a:ahLst/>
              <a:cxnLst>
                <a:cxn ang="0">
                  <a:pos x="113" y="46"/>
                </a:cxn>
                <a:cxn ang="0">
                  <a:pos x="113" y="68"/>
                </a:cxn>
                <a:cxn ang="0">
                  <a:pos x="113" y="68"/>
                </a:cxn>
                <a:cxn ang="0">
                  <a:pos x="96" y="85"/>
                </a:cxn>
                <a:cxn ang="0">
                  <a:pos x="96" y="85"/>
                </a:cxn>
                <a:cxn ang="0">
                  <a:pos x="79" y="97"/>
                </a:cxn>
                <a:cxn ang="0">
                  <a:pos x="79" y="97"/>
                </a:cxn>
                <a:cxn ang="0">
                  <a:pos x="56" y="97"/>
                </a:cxn>
                <a:cxn ang="0">
                  <a:pos x="56" y="97"/>
                </a:cxn>
                <a:cxn ang="0">
                  <a:pos x="56" y="97"/>
                </a:cxn>
                <a:cxn ang="0">
                  <a:pos x="56" y="97"/>
                </a:cxn>
                <a:cxn ang="0">
                  <a:pos x="34" y="97"/>
                </a:cxn>
                <a:cxn ang="0">
                  <a:pos x="34" y="97"/>
                </a:cxn>
                <a:cxn ang="0">
                  <a:pos x="17" y="85"/>
                </a:cxn>
                <a:cxn ang="0">
                  <a:pos x="17" y="85"/>
                </a:cxn>
                <a:cxn ang="0">
                  <a:pos x="5" y="68"/>
                </a:cxn>
                <a:cxn ang="0">
                  <a:pos x="5" y="68"/>
                </a:cxn>
                <a:cxn ang="0">
                  <a:pos x="0" y="46"/>
                </a:cxn>
                <a:cxn ang="0">
                  <a:pos x="0" y="46"/>
                </a:cxn>
                <a:cxn ang="0">
                  <a:pos x="0" y="46"/>
                </a:cxn>
                <a:cxn ang="0">
                  <a:pos x="0" y="46"/>
                </a:cxn>
                <a:cxn ang="0">
                  <a:pos x="5" y="29"/>
                </a:cxn>
                <a:cxn ang="0">
                  <a:pos x="5" y="29"/>
                </a:cxn>
                <a:cxn ang="0">
                  <a:pos x="17" y="12"/>
                </a:cxn>
                <a:cxn ang="0">
                  <a:pos x="17" y="12"/>
                </a:cxn>
                <a:cxn ang="0">
                  <a:pos x="34" y="0"/>
                </a:cxn>
                <a:cxn ang="0">
                  <a:pos x="34" y="0"/>
                </a:cxn>
                <a:cxn ang="0">
                  <a:pos x="56" y="0"/>
                </a:cxn>
                <a:cxn ang="0">
                  <a:pos x="56" y="0"/>
                </a:cxn>
                <a:cxn ang="0">
                  <a:pos x="56" y="0"/>
                </a:cxn>
                <a:cxn ang="0">
                  <a:pos x="56" y="0"/>
                </a:cxn>
                <a:cxn ang="0">
                  <a:pos x="79" y="0"/>
                </a:cxn>
                <a:cxn ang="0">
                  <a:pos x="79" y="0"/>
                </a:cxn>
                <a:cxn ang="0">
                  <a:pos x="96" y="12"/>
                </a:cxn>
                <a:cxn ang="0">
                  <a:pos x="96" y="12"/>
                </a:cxn>
                <a:cxn ang="0">
                  <a:pos x="113" y="29"/>
                </a:cxn>
                <a:cxn ang="0">
                  <a:pos x="113" y="29"/>
                </a:cxn>
                <a:cxn ang="0">
                  <a:pos x="113" y="46"/>
                </a:cxn>
                <a:cxn ang="0">
                  <a:pos x="113" y="46"/>
                </a:cxn>
              </a:cxnLst>
              <a:rect l="0" t="0" r="r" b="b"/>
              <a:pathLst>
                <a:path w="113" h="97">
                  <a:moveTo>
                    <a:pt x="113" y="46"/>
                  </a:moveTo>
                  <a:lnTo>
                    <a:pt x="113" y="68"/>
                  </a:lnTo>
                  <a:lnTo>
                    <a:pt x="113" y="68"/>
                  </a:lnTo>
                  <a:lnTo>
                    <a:pt x="96" y="85"/>
                  </a:lnTo>
                  <a:lnTo>
                    <a:pt x="96" y="85"/>
                  </a:lnTo>
                  <a:lnTo>
                    <a:pt x="79" y="97"/>
                  </a:lnTo>
                  <a:lnTo>
                    <a:pt x="79" y="97"/>
                  </a:lnTo>
                  <a:lnTo>
                    <a:pt x="56" y="97"/>
                  </a:lnTo>
                  <a:lnTo>
                    <a:pt x="56" y="97"/>
                  </a:lnTo>
                  <a:lnTo>
                    <a:pt x="56" y="97"/>
                  </a:lnTo>
                  <a:lnTo>
                    <a:pt x="56" y="97"/>
                  </a:lnTo>
                  <a:lnTo>
                    <a:pt x="34" y="97"/>
                  </a:lnTo>
                  <a:lnTo>
                    <a:pt x="34" y="97"/>
                  </a:lnTo>
                  <a:lnTo>
                    <a:pt x="17" y="85"/>
                  </a:lnTo>
                  <a:lnTo>
                    <a:pt x="17" y="85"/>
                  </a:lnTo>
                  <a:lnTo>
                    <a:pt x="5" y="68"/>
                  </a:lnTo>
                  <a:lnTo>
                    <a:pt x="5" y="68"/>
                  </a:lnTo>
                  <a:lnTo>
                    <a:pt x="0" y="46"/>
                  </a:lnTo>
                  <a:lnTo>
                    <a:pt x="0" y="46"/>
                  </a:lnTo>
                  <a:lnTo>
                    <a:pt x="0" y="46"/>
                  </a:lnTo>
                  <a:lnTo>
                    <a:pt x="0" y="46"/>
                  </a:lnTo>
                  <a:lnTo>
                    <a:pt x="5" y="29"/>
                  </a:lnTo>
                  <a:lnTo>
                    <a:pt x="5" y="29"/>
                  </a:lnTo>
                  <a:lnTo>
                    <a:pt x="17" y="12"/>
                  </a:lnTo>
                  <a:lnTo>
                    <a:pt x="17" y="12"/>
                  </a:lnTo>
                  <a:lnTo>
                    <a:pt x="34" y="0"/>
                  </a:lnTo>
                  <a:lnTo>
                    <a:pt x="34" y="0"/>
                  </a:lnTo>
                  <a:lnTo>
                    <a:pt x="56" y="0"/>
                  </a:lnTo>
                  <a:lnTo>
                    <a:pt x="56" y="0"/>
                  </a:lnTo>
                  <a:lnTo>
                    <a:pt x="56" y="0"/>
                  </a:lnTo>
                  <a:lnTo>
                    <a:pt x="56" y="0"/>
                  </a:lnTo>
                  <a:lnTo>
                    <a:pt x="79" y="0"/>
                  </a:lnTo>
                  <a:lnTo>
                    <a:pt x="79" y="0"/>
                  </a:lnTo>
                  <a:lnTo>
                    <a:pt x="96" y="12"/>
                  </a:lnTo>
                  <a:lnTo>
                    <a:pt x="96" y="12"/>
                  </a:lnTo>
                  <a:lnTo>
                    <a:pt x="113" y="29"/>
                  </a:lnTo>
                  <a:lnTo>
                    <a:pt x="113" y="29"/>
                  </a:lnTo>
                  <a:lnTo>
                    <a:pt x="113" y="46"/>
                  </a:lnTo>
                  <a:lnTo>
                    <a:pt x="113" y="46"/>
                  </a:lnTo>
                  <a:close/>
                </a:path>
              </a:pathLst>
            </a:custGeom>
            <a:noFill/>
            <a:ln w="12700">
              <a:solidFill>
                <a:schemeClr val="tx1"/>
              </a:solidFill>
              <a:prstDash val="solid"/>
              <a:round/>
              <a:headEnd/>
              <a:tailEnd/>
            </a:ln>
          </p:spPr>
          <p:txBody>
            <a:bodyPr>
              <a:prstTxWarp prst="textNoShape">
                <a:avLst/>
              </a:prstTxWarp>
            </a:bodyPr>
            <a:lstStyle/>
            <a:p>
              <a:endParaRPr lang="en-US"/>
            </a:p>
          </p:txBody>
        </p:sp>
        <p:sp>
          <p:nvSpPr>
            <p:cNvPr id="481385" name="Freeform 105"/>
            <p:cNvSpPr>
              <a:spLocks/>
            </p:cNvSpPr>
            <p:nvPr/>
          </p:nvSpPr>
          <p:spPr bwMode="auto">
            <a:xfrm>
              <a:off x="548" y="1755"/>
              <a:ext cx="134" cy="102"/>
            </a:xfrm>
            <a:custGeom>
              <a:avLst/>
              <a:gdLst/>
              <a:ahLst/>
              <a:cxnLst>
                <a:cxn ang="0">
                  <a:pos x="119" y="51"/>
                </a:cxn>
                <a:cxn ang="0">
                  <a:pos x="113" y="68"/>
                </a:cxn>
                <a:cxn ang="0">
                  <a:pos x="102" y="85"/>
                </a:cxn>
                <a:cxn ang="0">
                  <a:pos x="85" y="96"/>
                </a:cxn>
                <a:cxn ang="0">
                  <a:pos x="62" y="102"/>
                </a:cxn>
                <a:cxn ang="0">
                  <a:pos x="62" y="102"/>
                </a:cxn>
                <a:cxn ang="0">
                  <a:pos x="40" y="96"/>
                </a:cxn>
                <a:cxn ang="0">
                  <a:pos x="17" y="85"/>
                </a:cxn>
                <a:cxn ang="0">
                  <a:pos x="6" y="68"/>
                </a:cxn>
                <a:cxn ang="0">
                  <a:pos x="0" y="51"/>
                </a:cxn>
                <a:cxn ang="0">
                  <a:pos x="0" y="51"/>
                </a:cxn>
                <a:cxn ang="0">
                  <a:pos x="6" y="28"/>
                </a:cxn>
                <a:cxn ang="0">
                  <a:pos x="17" y="17"/>
                </a:cxn>
                <a:cxn ang="0">
                  <a:pos x="40" y="5"/>
                </a:cxn>
                <a:cxn ang="0">
                  <a:pos x="62" y="0"/>
                </a:cxn>
                <a:cxn ang="0">
                  <a:pos x="62" y="0"/>
                </a:cxn>
                <a:cxn ang="0">
                  <a:pos x="85" y="5"/>
                </a:cxn>
                <a:cxn ang="0">
                  <a:pos x="102" y="17"/>
                </a:cxn>
                <a:cxn ang="0">
                  <a:pos x="113" y="28"/>
                </a:cxn>
                <a:cxn ang="0">
                  <a:pos x="119" y="51"/>
                </a:cxn>
              </a:cxnLst>
              <a:rect l="0" t="0" r="r" b="b"/>
              <a:pathLst>
                <a:path w="119" h="102">
                  <a:moveTo>
                    <a:pt x="119" y="51"/>
                  </a:moveTo>
                  <a:lnTo>
                    <a:pt x="113" y="68"/>
                  </a:lnTo>
                  <a:lnTo>
                    <a:pt x="102" y="85"/>
                  </a:lnTo>
                  <a:lnTo>
                    <a:pt x="85" y="96"/>
                  </a:lnTo>
                  <a:lnTo>
                    <a:pt x="62" y="102"/>
                  </a:lnTo>
                  <a:lnTo>
                    <a:pt x="62" y="102"/>
                  </a:lnTo>
                  <a:lnTo>
                    <a:pt x="40" y="96"/>
                  </a:lnTo>
                  <a:lnTo>
                    <a:pt x="17" y="85"/>
                  </a:lnTo>
                  <a:lnTo>
                    <a:pt x="6" y="68"/>
                  </a:lnTo>
                  <a:lnTo>
                    <a:pt x="0" y="51"/>
                  </a:lnTo>
                  <a:lnTo>
                    <a:pt x="0" y="51"/>
                  </a:lnTo>
                  <a:lnTo>
                    <a:pt x="6" y="28"/>
                  </a:lnTo>
                  <a:lnTo>
                    <a:pt x="17" y="17"/>
                  </a:lnTo>
                  <a:lnTo>
                    <a:pt x="40" y="5"/>
                  </a:lnTo>
                  <a:lnTo>
                    <a:pt x="62" y="0"/>
                  </a:lnTo>
                  <a:lnTo>
                    <a:pt x="62" y="0"/>
                  </a:lnTo>
                  <a:lnTo>
                    <a:pt x="85" y="5"/>
                  </a:lnTo>
                  <a:lnTo>
                    <a:pt x="102" y="17"/>
                  </a:lnTo>
                  <a:lnTo>
                    <a:pt x="113" y="28"/>
                  </a:lnTo>
                  <a:lnTo>
                    <a:pt x="119" y="51"/>
                  </a:lnTo>
                  <a:close/>
                </a:path>
              </a:pathLst>
            </a:custGeom>
            <a:solidFill>
              <a:srgbClr val="FFFFFF"/>
            </a:solidFill>
            <a:ln w="9525">
              <a:solidFill>
                <a:schemeClr val="hlink"/>
              </a:solidFill>
              <a:round/>
              <a:headEnd/>
              <a:tailEnd/>
            </a:ln>
          </p:spPr>
          <p:txBody>
            <a:bodyPr>
              <a:prstTxWarp prst="textNoShape">
                <a:avLst/>
              </a:prstTxWarp>
            </a:bodyPr>
            <a:lstStyle/>
            <a:p>
              <a:endParaRPr lang="en-US"/>
            </a:p>
          </p:txBody>
        </p:sp>
        <p:sp>
          <p:nvSpPr>
            <p:cNvPr id="481386" name="Freeform 106"/>
            <p:cNvSpPr>
              <a:spLocks/>
            </p:cNvSpPr>
            <p:nvPr/>
          </p:nvSpPr>
          <p:spPr bwMode="auto">
            <a:xfrm>
              <a:off x="548" y="1755"/>
              <a:ext cx="134" cy="102"/>
            </a:xfrm>
            <a:custGeom>
              <a:avLst/>
              <a:gdLst/>
              <a:ahLst/>
              <a:cxnLst>
                <a:cxn ang="0">
                  <a:pos x="119" y="51"/>
                </a:cxn>
                <a:cxn ang="0">
                  <a:pos x="113" y="68"/>
                </a:cxn>
                <a:cxn ang="0">
                  <a:pos x="113" y="68"/>
                </a:cxn>
                <a:cxn ang="0">
                  <a:pos x="102" y="85"/>
                </a:cxn>
                <a:cxn ang="0">
                  <a:pos x="102" y="85"/>
                </a:cxn>
                <a:cxn ang="0">
                  <a:pos x="85" y="96"/>
                </a:cxn>
                <a:cxn ang="0">
                  <a:pos x="85" y="96"/>
                </a:cxn>
                <a:cxn ang="0">
                  <a:pos x="62" y="102"/>
                </a:cxn>
                <a:cxn ang="0">
                  <a:pos x="62" y="102"/>
                </a:cxn>
                <a:cxn ang="0">
                  <a:pos x="62" y="102"/>
                </a:cxn>
                <a:cxn ang="0">
                  <a:pos x="62" y="102"/>
                </a:cxn>
                <a:cxn ang="0">
                  <a:pos x="40" y="96"/>
                </a:cxn>
                <a:cxn ang="0">
                  <a:pos x="40" y="96"/>
                </a:cxn>
                <a:cxn ang="0">
                  <a:pos x="17" y="85"/>
                </a:cxn>
                <a:cxn ang="0">
                  <a:pos x="17" y="85"/>
                </a:cxn>
                <a:cxn ang="0">
                  <a:pos x="6" y="68"/>
                </a:cxn>
                <a:cxn ang="0">
                  <a:pos x="6" y="68"/>
                </a:cxn>
                <a:cxn ang="0">
                  <a:pos x="0" y="51"/>
                </a:cxn>
                <a:cxn ang="0">
                  <a:pos x="0" y="51"/>
                </a:cxn>
                <a:cxn ang="0">
                  <a:pos x="0" y="51"/>
                </a:cxn>
                <a:cxn ang="0">
                  <a:pos x="0" y="51"/>
                </a:cxn>
                <a:cxn ang="0">
                  <a:pos x="6" y="28"/>
                </a:cxn>
                <a:cxn ang="0">
                  <a:pos x="6" y="28"/>
                </a:cxn>
                <a:cxn ang="0">
                  <a:pos x="17" y="17"/>
                </a:cxn>
                <a:cxn ang="0">
                  <a:pos x="17" y="17"/>
                </a:cxn>
                <a:cxn ang="0">
                  <a:pos x="40" y="5"/>
                </a:cxn>
                <a:cxn ang="0">
                  <a:pos x="40" y="5"/>
                </a:cxn>
                <a:cxn ang="0">
                  <a:pos x="62" y="0"/>
                </a:cxn>
                <a:cxn ang="0">
                  <a:pos x="62" y="0"/>
                </a:cxn>
                <a:cxn ang="0">
                  <a:pos x="62" y="0"/>
                </a:cxn>
                <a:cxn ang="0">
                  <a:pos x="62" y="0"/>
                </a:cxn>
                <a:cxn ang="0">
                  <a:pos x="85" y="5"/>
                </a:cxn>
                <a:cxn ang="0">
                  <a:pos x="85" y="5"/>
                </a:cxn>
                <a:cxn ang="0">
                  <a:pos x="102" y="17"/>
                </a:cxn>
                <a:cxn ang="0">
                  <a:pos x="102" y="17"/>
                </a:cxn>
                <a:cxn ang="0">
                  <a:pos x="113" y="28"/>
                </a:cxn>
                <a:cxn ang="0">
                  <a:pos x="113" y="28"/>
                </a:cxn>
                <a:cxn ang="0">
                  <a:pos x="119" y="51"/>
                </a:cxn>
                <a:cxn ang="0">
                  <a:pos x="119" y="51"/>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40" y="96"/>
                  </a:lnTo>
                  <a:lnTo>
                    <a:pt x="40" y="96"/>
                  </a:lnTo>
                  <a:lnTo>
                    <a:pt x="17" y="85"/>
                  </a:lnTo>
                  <a:lnTo>
                    <a:pt x="17" y="85"/>
                  </a:lnTo>
                  <a:lnTo>
                    <a:pt x="6" y="68"/>
                  </a:lnTo>
                  <a:lnTo>
                    <a:pt x="6" y="68"/>
                  </a:lnTo>
                  <a:lnTo>
                    <a:pt x="0" y="51"/>
                  </a:lnTo>
                  <a:lnTo>
                    <a:pt x="0" y="51"/>
                  </a:lnTo>
                  <a:lnTo>
                    <a:pt x="0" y="51"/>
                  </a:lnTo>
                  <a:lnTo>
                    <a:pt x="0" y="51"/>
                  </a:lnTo>
                  <a:lnTo>
                    <a:pt x="6" y="28"/>
                  </a:lnTo>
                  <a:lnTo>
                    <a:pt x="6" y="28"/>
                  </a:lnTo>
                  <a:lnTo>
                    <a:pt x="17" y="17"/>
                  </a:lnTo>
                  <a:lnTo>
                    <a:pt x="17" y="17"/>
                  </a:lnTo>
                  <a:lnTo>
                    <a:pt x="40" y="5"/>
                  </a:lnTo>
                  <a:lnTo>
                    <a:pt x="40" y="5"/>
                  </a:lnTo>
                  <a:lnTo>
                    <a:pt x="62" y="0"/>
                  </a:lnTo>
                  <a:lnTo>
                    <a:pt x="62" y="0"/>
                  </a:lnTo>
                  <a:lnTo>
                    <a:pt x="62" y="0"/>
                  </a:lnTo>
                  <a:lnTo>
                    <a:pt x="62" y="0"/>
                  </a:lnTo>
                  <a:lnTo>
                    <a:pt x="85" y="5"/>
                  </a:lnTo>
                  <a:lnTo>
                    <a:pt x="85" y="5"/>
                  </a:lnTo>
                  <a:lnTo>
                    <a:pt x="102" y="17"/>
                  </a:lnTo>
                  <a:lnTo>
                    <a:pt x="102" y="17"/>
                  </a:lnTo>
                  <a:lnTo>
                    <a:pt x="113" y="28"/>
                  </a:lnTo>
                  <a:lnTo>
                    <a:pt x="113" y="28"/>
                  </a:lnTo>
                  <a:lnTo>
                    <a:pt x="119" y="51"/>
                  </a:lnTo>
                  <a:lnTo>
                    <a:pt x="119"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87" name="Line 107"/>
            <p:cNvSpPr>
              <a:spLocks noChangeShapeType="1"/>
            </p:cNvSpPr>
            <p:nvPr/>
          </p:nvSpPr>
          <p:spPr bwMode="auto">
            <a:xfrm>
              <a:off x="689" y="1806"/>
              <a:ext cx="191"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88" name="Rectangle 108"/>
            <p:cNvSpPr>
              <a:spLocks noChangeArrowheads="1"/>
            </p:cNvSpPr>
            <p:nvPr/>
          </p:nvSpPr>
          <p:spPr bwMode="auto">
            <a:xfrm>
              <a:off x="1835" y="1766"/>
              <a:ext cx="127" cy="96"/>
            </a:xfrm>
            <a:prstGeom prst="rect">
              <a:avLst/>
            </a:prstGeom>
            <a:solidFill>
              <a:srgbClr val="FFFFFF"/>
            </a:solidFill>
            <a:ln w="9525">
              <a:solidFill>
                <a:schemeClr val="hlink"/>
              </a:solidFill>
              <a:miter lim="800000"/>
              <a:headEnd/>
              <a:tailEnd/>
            </a:ln>
          </p:spPr>
          <p:txBody>
            <a:bodyPr>
              <a:prstTxWarp prst="textNoShape">
                <a:avLst/>
              </a:prstTxWarp>
            </a:bodyPr>
            <a:lstStyle/>
            <a:p>
              <a:endParaRPr lang="en-US"/>
            </a:p>
          </p:txBody>
        </p:sp>
        <p:sp>
          <p:nvSpPr>
            <p:cNvPr id="481389" name="Freeform 109"/>
            <p:cNvSpPr>
              <a:spLocks/>
            </p:cNvSpPr>
            <p:nvPr/>
          </p:nvSpPr>
          <p:spPr bwMode="auto">
            <a:xfrm>
              <a:off x="1835" y="1766"/>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90" name="Line 110"/>
            <p:cNvSpPr>
              <a:spLocks noChangeShapeType="1"/>
            </p:cNvSpPr>
            <p:nvPr/>
          </p:nvSpPr>
          <p:spPr bwMode="auto">
            <a:xfrm>
              <a:off x="1638" y="1811"/>
              <a:ext cx="197"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91" name="Line 111"/>
            <p:cNvSpPr>
              <a:spLocks noChangeShapeType="1"/>
            </p:cNvSpPr>
            <p:nvPr/>
          </p:nvSpPr>
          <p:spPr bwMode="auto">
            <a:xfrm>
              <a:off x="1739" y="1817"/>
              <a:ext cx="1" cy="244"/>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92" name="Line 112"/>
            <p:cNvSpPr>
              <a:spLocks noChangeShapeType="1"/>
            </p:cNvSpPr>
            <p:nvPr/>
          </p:nvSpPr>
          <p:spPr bwMode="auto">
            <a:xfrm>
              <a:off x="1414" y="2061"/>
              <a:ext cx="612"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93" name="Line 113"/>
            <p:cNvSpPr>
              <a:spLocks noChangeShapeType="1"/>
            </p:cNvSpPr>
            <p:nvPr/>
          </p:nvSpPr>
          <p:spPr bwMode="auto">
            <a:xfrm>
              <a:off x="1409" y="2055"/>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94" name="Line 114"/>
            <p:cNvSpPr>
              <a:spLocks noChangeShapeType="1"/>
            </p:cNvSpPr>
            <p:nvPr/>
          </p:nvSpPr>
          <p:spPr bwMode="auto">
            <a:xfrm>
              <a:off x="2026" y="2061"/>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95" name="Rectangle 115"/>
            <p:cNvSpPr>
              <a:spLocks noChangeArrowheads="1"/>
            </p:cNvSpPr>
            <p:nvPr/>
          </p:nvSpPr>
          <p:spPr bwMode="auto">
            <a:xfrm>
              <a:off x="1344" y="2163"/>
              <a:ext cx="128" cy="96"/>
            </a:xfrm>
            <a:prstGeom prst="rect">
              <a:avLst/>
            </a:prstGeom>
            <a:solidFill>
              <a:srgbClr val="000000"/>
            </a:solidFill>
            <a:ln w="9525">
              <a:solidFill>
                <a:schemeClr val="tx1"/>
              </a:solidFill>
              <a:miter lim="800000"/>
              <a:headEnd/>
              <a:tailEnd/>
            </a:ln>
          </p:spPr>
          <p:txBody>
            <a:bodyPr>
              <a:prstTxWarp prst="textNoShape">
                <a:avLst/>
              </a:prstTxWarp>
            </a:bodyPr>
            <a:lstStyle/>
            <a:p>
              <a:endParaRPr lang="en-US"/>
            </a:p>
          </p:txBody>
        </p:sp>
        <p:sp>
          <p:nvSpPr>
            <p:cNvPr id="481396" name="Freeform 116"/>
            <p:cNvSpPr>
              <a:spLocks/>
            </p:cNvSpPr>
            <p:nvPr/>
          </p:nvSpPr>
          <p:spPr bwMode="auto">
            <a:xfrm>
              <a:off x="1962" y="2168"/>
              <a:ext cx="128" cy="96"/>
            </a:xfrm>
            <a:custGeom>
              <a:avLst/>
              <a:gdLst/>
              <a:ahLst/>
              <a:cxnLst>
                <a:cxn ang="0">
                  <a:pos x="114" y="45"/>
                </a:cxn>
                <a:cxn ang="0">
                  <a:pos x="108" y="68"/>
                </a:cxn>
                <a:cxn ang="0">
                  <a:pos x="97" y="85"/>
                </a:cxn>
                <a:cxn ang="0">
                  <a:pos x="80" y="96"/>
                </a:cxn>
                <a:cxn ang="0">
                  <a:pos x="57" y="96"/>
                </a:cxn>
                <a:cxn ang="0">
                  <a:pos x="57" y="96"/>
                </a:cxn>
                <a:cxn ang="0">
                  <a:pos x="34" y="96"/>
                </a:cxn>
                <a:cxn ang="0">
                  <a:pos x="17" y="85"/>
                </a:cxn>
                <a:cxn ang="0">
                  <a:pos x="6" y="68"/>
                </a:cxn>
                <a:cxn ang="0">
                  <a:pos x="0" y="45"/>
                </a:cxn>
                <a:cxn ang="0">
                  <a:pos x="0" y="45"/>
                </a:cxn>
                <a:cxn ang="0">
                  <a:pos x="6" y="28"/>
                </a:cxn>
                <a:cxn ang="0">
                  <a:pos x="17" y="11"/>
                </a:cxn>
                <a:cxn ang="0">
                  <a:pos x="34" y="0"/>
                </a:cxn>
                <a:cxn ang="0">
                  <a:pos x="57" y="0"/>
                </a:cxn>
                <a:cxn ang="0">
                  <a:pos x="57" y="0"/>
                </a:cxn>
                <a:cxn ang="0">
                  <a:pos x="80" y="0"/>
                </a:cxn>
                <a:cxn ang="0">
                  <a:pos x="97" y="11"/>
                </a:cxn>
                <a:cxn ang="0">
                  <a:pos x="108" y="28"/>
                </a:cxn>
                <a:cxn ang="0">
                  <a:pos x="114" y="45"/>
                </a:cxn>
              </a:cxnLst>
              <a:rect l="0" t="0" r="r" b="b"/>
              <a:pathLst>
                <a:path w="114" h="96">
                  <a:moveTo>
                    <a:pt x="114" y="45"/>
                  </a:moveTo>
                  <a:lnTo>
                    <a:pt x="108" y="68"/>
                  </a:lnTo>
                  <a:lnTo>
                    <a:pt x="97" y="85"/>
                  </a:lnTo>
                  <a:lnTo>
                    <a:pt x="80" y="96"/>
                  </a:lnTo>
                  <a:lnTo>
                    <a:pt x="57" y="96"/>
                  </a:lnTo>
                  <a:lnTo>
                    <a:pt x="57" y="96"/>
                  </a:lnTo>
                  <a:lnTo>
                    <a:pt x="34" y="96"/>
                  </a:lnTo>
                  <a:lnTo>
                    <a:pt x="17" y="85"/>
                  </a:lnTo>
                  <a:lnTo>
                    <a:pt x="6" y="68"/>
                  </a:lnTo>
                  <a:lnTo>
                    <a:pt x="0" y="45"/>
                  </a:lnTo>
                  <a:lnTo>
                    <a:pt x="0" y="45"/>
                  </a:lnTo>
                  <a:lnTo>
                    <a:pt x="6" y="28"/>
                  </a:lnTo>
                  <a:lnTo>
                    <a:pt x="17" y="11"/>
                  </a:lnTo>
                  <a:lnTo>
                    <a:pt x="34" y="0"/>
                  </a:lnTo>
                  <a:lnTo>
                    <a:pt x="57" y="0"/>
                  </a:lnTo>
                  <a:lnTo>
                    <a:pt x="57" y="0"/>
                  </a:lnTo>
                  <a:lnTo>
                    <a:pt x="80" y="0"/>
                  </a:lnTo>
                  <a:lnTo>
                    <a:pt x="97" y="11"/>
                  </a:lnTo>
                  <a:lnTo>
                    <a:pt x="108" y="28"/>
                  </a:lnTo>
                  <a:lnTo>
                    <a:pt x="114" y="45"/>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97" name="Freeform 117"/>
            <p:cNvSpPr>
              <a:spLocks/>
            </p:cNvSpPr>
            <p:nvPr/>
          </p:nvSpPr>
          <p:spPr bwMode="auto">
            <a:xfrm>
              <a:off x="1352" y="2171"/>
              <a:ext cx="129"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98" name="Freeform 118"/>
            <p:cNvSpPr>
              <a:spLocks/>
            </p:cNvSpPr>
            <p:nvPr/>
          </p:nvSpPr>
          <p:spPr bwMode="auto">
            <a:xfrm>
              <a:off x="1962" y="2168"/>
              <a:ext cx="128" cy="96"/>
            </a:xfrm>
            <a:custGeom>
              <a:avLst/>
              <a:gdLst/>
              <a:ahLst/>
              <a:cxnLst>
                <a:cxn ang="0">
                  <a:pos x="114" y="45"/>
                </a:cxn>
                <a:cxn ang="0">
                  <a:pos x="108" y="68"/>
                </a:cxn>
                <a:cxn ang="0">
                  <a:pos x="108" y="68"/>
                </a:cxn>
                <a:cxn ang="0">
                  <a:pos x="97" y="85"/>
                </a:cxn>
                <a:cxn ang="0">
                  <a:pos x="97" y="85"/>
                </a:cxn>
                <a:cxn ang="0">
                  <a:pos x="80" y="96"/>
                </a:cxn>
                <a:cxn ang="0">
                  <a:pos x="80" y="96"/>
                </a:cxn>
                <a:cxn ang="0">
                  <a:pos x="57" y="96"/>
                </a:cxn>
                <a:cxn ang="0">
                  <a:pos x="57" y="96"/>
                </a:cxn>
                <a:cxn ang="0">
                  <a:pos x="57" y="96"/>
                </a:cxn>
                <a:cxn ang="0">
                  <a:pos x="57" y="96"/>
                </a:cxn>
                <a:cxn ang="0">
                  <a:pos x="34" y="96"/>
                </a:cxn>
                <a:cxn ang="0">
                  <a:pos x="34" y="96"/>
                </a:cxn>
                <a:cxn ang="0">
                  <a:pos x="17" y="85"/>
                </a:cxn>
                <a:cxn ang="0">
                  <a:pos x="17" y="85"/>
                </a:cxn>
                <a:cxn ang="0">
                  <a:pos x="6" y="68"/>
                </a:cxn>
                <a:cxn ang="0">
                  <a:pos x="6" y="68"/>
                </a:cxn>
                <a:cxn ang="0">
                  <a:pos x="0" y="45"/>
                </a:cxn>
                <a:cxn ang="0">
                  <a:pos x="0" y="45"/>
                </a:cxn>
                <a:cxn ang="0">
                  <a:pos x="0" y="45"/>
                </a:cxn>
                <a:cxn ang="0">
                  <a:pos x="0" y="45"/>
                </a:cxn>
                <a:cxn ang="0">
                  <a:pos x="6" y="28"/>
                </a:cxn>
                <a:cxn ang="0">
                  <a:pos x="6" y="28"/>
                </a:cxn>
                <a:cxn ang="0">
                  <a:pos x="17" y="11"/>
                </a:cxn>
                <a:cxn ang="0">
                  <a:pos x="17" y="11"/>
                </a:cxn>
                <a:cxn ang="0">
                  <a:pos x="34" y="0"/>
                </a:cxn>
                <a:cxn ang="0">
                  <a:pos x="34" y="0"/>
                </a:cxn>
                <a:cxn ang="0">
                  <a:pos x="57" y="0"/>
                </a:cxn>
                <a:cxn ang="0">
                  <a:pos x="57" y="0"/>
                </a:cxn>
                <a:cxn ang="0">
                  <a:pos x="57" y="0"/>
                </a:cxn>
                <a:cxn ang="0">
                  <a:pos x="57" y="0"/>
                </a:cxn>
                <a:cxn ang="0">
                  <a:pos x="80" y="0"/>
                </a:cxn>
                <a:cxn ang="0">
                  <a:pos x="80" y="0"/>
                </a:cxn>
                <a:cxn ang="0">
                  <a:pos x="97" y="11"/>
                </a:cxn>
                <a:cxn ang="0">
                  <a:pos x="97" y="11"/>
                </a:cxn>
                <a:cxn ang="0">
                  <a:pos x="108" y="28"/>
                </a:cxn>
                <a:cxn ang="0">
                  <a:pos x="108" y="28"/>
                </a:cxn>
                <a:cxn ang="0">
                  <a:pos x="114" y="45"/>
                </a:cxn>
                <a:cxn ang="0">
                  <a:pos x="114" y="45"/>
                </a:cxn>
              </a:cxnLst>
              <a:rect l="0" t="0" r="r" b="b"/>
              <a:pathLst>
                <a:path w="114" h="96">
                  <a:moveTo>
                    <a:pt x="114" y="45"/>
                  </a:moveTo>
                  <a:lnTo>
                    <a:pt x="108" y="68"/>
                  </a:lnTo>
                  <a:lnTo>
                    <a:pt x="108" y="68"/>
                  </a:lnTo>
                  <a:lnTo>
                    <a:pt x="97" y="85"/>
                  </a:lnTo>
                  <a:lnTo>
                    <a:pt x="97" y="85"/>
                  </a:lnTo>
                  <a:lnTo>
                    <a:pt x="80" y="96"/>
                  </a:lnTo>
                  <a:lnTo>
                    <a:pt x="80" y="96"/>
                  </a:lnTo>
                  <a:lnTo>
                    <a:pt x="57" y="96"/>
                  </a:lnTo>
                  <a:lnTo>
                    <a:pt x="57" y="96"/>
                  </a:lnTo>
                  <a:lnTo>
                    <a:pt x="57" y="96"/>
                  </a:lnTo>
                  <a:lnTo>
                    <a:pt x="57" y="96"/>
                  </a:lnTo>
                  <a:lnTo>
                    <a:pt x="34" y="96"/>
                  </a:lnTo>
                  <a:lnTo>
                    <a:pt x="34" y="96"/>
                  </a:lnTo>
                  <a:lnTo>
                    <a:pt x="17" y="85"/>
                  </a:lnTo>
                  <a:lnTo>
                    <a:pt x="17" y="85"/>
                  </a:lnTo>
                  <a:lnTo>
                    <a:pt x="6" y="68"/>
                  </a:lnTo>
                  <a:lnTo>
                    <a:pt x="6" y="68"/>
                  </a:lnTo>
                  <a:lnTo>
                    <a:pt x="0" y="45"/>
                  </a:lnTo>
                  <a:lnTo>
                    <a:pt x="0" y="45"/>
                  </a:lnTo>
                  <a:lnTo>
                    <a:pt x="0" y="45"/>
                  </a:lnTo>
                  <a:lnTo>
                    <a:pt x="0" y="45"/>
                  </a:lnTo>
                  <a:lnTo>
                    <a:pt x="6" y="28"/>
                  </a:lnTo>
                  <a:lnTo>
                    <a:pt x="6" y="28"/>
                  </a:lnTo>
                  <a:lnTo>
                    <a:pt x="17" y="11"/>
                  </a:lnTo>
                  <a:lnTo>
                    <a:pt x="17" y="11"/>
                  </a:lnTo>
                  <a:lnTo>
                    <a:pt x="34" y="0"/>
                  </a:lnTo>
                  <a:lnTo>
                    <a:pt x="34" y="0"/>
                  </a:lnTo>
                  <a:lnTo>
                    <a:pt x="57" y="0"/>
                  </a:lnTo>
                  <a:lnTo>
                    <a:pt x="57" y="0"/>
                  </a:lnTo>
                  <a:lnTo>
                    <a:pt x="57" y="0"/>
                  </a:lnTo>
                  <a:lnTo>
                    <a:pt x="57" y="0"/>
                  </a:lnTo>
                  <a:lnTo>
                    <a:pt x="80" y="0"/>
                  </a:lnTo>
                  <a:lnTo>
                    <a:pt x="80" y="0"/>
                  </a:lnTo>
                  <a:lnTo>
                    <a:pt x="97" y="11"/>
                  </a:lnTo>
                  <a:lnTo>
                    <a:pt x="97" y="11"/>
                  </a:lnTo>
                  <a:lnTo>
                    <a:pt x="108" y="28"/>
                  </a:lnTo>
                  <a:lnTo>
                    <a:pt x="108" y="28"/>
                  </a:lnTo>
                  <a:lnTo>
                    <a:pt x="114" y="45"/>
                  </a:lnTo>
                  <a:lnTo>
                    <a:pt x="114" y="45"/>
                  </a:lnTo>
                  <a:close/>
                </a:path>
              </a:pathLst>
            </a:custGeom>
            <a:noFill/>
            <a:ln w="12700">
              <a:solidFill>
                <a:schemeClr val="tx1"/>
              </a:solidFill>
              <a:prstDash val="solid"/>
              <a:round/>
              <a:headEnd/>
              <a:tailEnd/>
            </a:ln>
          </p:spPr>
          <p:txBody>
            <a:bodyPr>
              <a:prstTxWarp prst="textNoShape">
                <a:avLst/>
              </a:prstTxWarp>
            </a:bodyPr>
            <a:lstStyle/>
            <a:p>
              <a:endParaRPr lang="en-US"/>
            </a:p>
          </p:txBody>
        </p:sp>
        <p:sp>
          <p:nvSpPr>
            <p:cNvPr id="481399" name="Line 119"/>
            <p:cNvSpPr>
              <a:spLocks noChangeShapeType="1"/>
            </p:cNvSpPr>
            <p:nvPr/>
          </p:nvSpPr>
          <p:spPr bwMode="auto">
            <a:xfrm>
              <a:off x="756" y="1800"/>
              <a:ext cx="1" cy="250"/>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0" name="Line 120"/>
            <p:cNvSpPr>
              <a:spLocks noChangeShapeType="1"/>
            </p:cNvSpPr>
            <p:nvPr/>
          </p:nvSpPr>
          <p:spPr bwMode="auto">
            <a:xfrm>
              <a:off x="468" y="2040"/>
              <a:ext cx="612"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1" name="Line 121"/>
            <p:cNvSpPr>
              <a:spLocks noChangeShapeType="1"/>
            </p:cNvSpPr>
            <p:nvPr/>
          </p:nvSpPr>
          <p:spPr bwMode="auto">
            <a:xfrm>
              <a:off x="452" y="2049"/>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2" name="Line 122"/>
            <p:cNvSpPr>
              <a:spLocks noChangeShapeType="1"/>
            </p:cNvSpPr>
            <p:nvPr/>
          </p:nvSpPr>
          <p:spPr bwMode="auto">
            <a:xfrm>
              <a:off x="756" y="2040"/>
              <a:ext cx="10" cy="117"/>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3" name="Line 123"/>
            <p:cNvSpPr>
              <a:spLocks noChangeShapeType="1"/>
            </p:cNvSpPr>
            <p:nvPr/>
          </p:nvSpPr>
          <p:spPr bwMode="auto">
            <a:xfrm>
              <a:off x="1071" y="2055"/>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4" name="Line 124"/>
            <p:cNvSpPr>
              <a:spLocks noChangeShapeType="1"/>
            </p:cNvSpPr>
            <p:nvPr/>
          </p:nvSpPr>
          <p:spPr bwMode="auto">
            <a:xfrm>
              <a:off x="1734" y="2055"/>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5" name="Rectangle 125"/>
            <p:cNvSpPr>
              <a:spLocks noChangeArrowheads="1"/>
            </p:cNvSpPr>
            <p:nvPr/>
          </p:nvSpPr>
          <p:spPr bwMode="auto">
            <a:xfrm>
              <a:off x="388" y="2157"/>
              <a:ext cx="128" cy="96"/>
            </a:xfrm>
            <a:prstGeom prst="rect">
              <a:avLst/>
            </a:prstGeom>
            <a:solidFill>
              <a:srgbClr val="000000"/>
            </a:solidFill>
            <a:ln w="9525">
              <a:solidFill>
                <a:schemeClr val="tx1"/>
              </a:solidFill>
              <a:miter lim="800000"/>
              <a:headEnd/>
              <a:tailEnd/>
            </a:ln>
          </p:spPr>
          <p:txBody>
            <a:bodyPr>
              <a:prstTxWarp prst="textNoShape">
                <a:avLst/>
              </a:prstTxWarp>
            </a:bodyPr>
            <a:lstStyle/>
            <a:p>
              <a:endParaRPr lang="en-US"/>
            </a:p>
          </p:txBody>
        </p:sp>
        <p:sp>
          <p:nvSpPr>
            <p:cNvPr id="481406" name="Rectangle 126"/>
            <p:cNvSpPr>
              <a:spLocks noChangeArrowheads="1"/>
            </p:cNvSpPr>
            <p:nvPr/>
          </p:nvSpPr>
          <p:spPr bwMode="auto">
            <a:xfrm>
              <a:off x="1682" y="2163"/>
              <a:ext cx="127" cy="96"/>
            </a:xfrm>
            <a:prstGeom prst="rect">
              <a:avLst/>
            </a:prstGeom>
            <a:solidFill>
              <a:srgbClr val="FFFFFF"/>
            </a:solidFill>
            <a:ln w="9525">
              <a:solidFill>
                <a:schemeClr val="tx1"/>
              </a:solidFill>
              <a:miter lim="800000"/>
              <a:headEnd/>
              <a:tailEnd/>
            </a:ln>
          </p:spPr>
          <p:txBody>
            <a:bodyPr>
              <a:prstTxWarp prst="textNoShape">
                <a:avLst/>
              </a:prstTxWarp>
            </a:bodyPr>
            <a:lstStyle/>
            <a:p>
              <a:endParaRPr lang="en-US"/>
            </a:p>
          </p:txBody>
        </p:sp>
        <p:sp>
          <p:nvSpPr>
            <p:cNvPr id="481407" name="Freeform 127"/>
            <p:cNvSpPr>
              <a:spLocks/>
            </p:cNvSpPr>
            <p:nvPr/>
          </p:nvSpPr>
          <p:spPr bwMode="auto">
            <a:xfrm>
              <a:off x="388" y="2157"/>
              <a:ext cx="128" cy="96"/>
            </a:xfrm>
            <a:custGeom>
              <a:avLst/>
              <a:gdLst/>
              <a:ahLst/>
              <a:cxnLst>
                <a:cxn ang="0">
                  <a:pos x="0" y="0"/>
                </a:cxn>
                <a:cxn ang="0">
                  <a:pos x="114" y="0"/>
                </a:cxn>
                <a:cxn ang="0">
                  <a:pos x="114" y="0"/>
                </a:cxn>
                <a:cxn ang="0">
                  <a:pos x="114" y="96"/>
                </a:cxn>
                <a:cxn ang="0">
                  <a:pos x="114" y="96"/>
                </a:cxn>
                <a:cxn ang="0">
                  <a:pos x="0" y="96"/>
                </a:cxn>
                <a:cxn ang="0">
                  <a:pos x="0" y="96"/>
                </a:cxn>
                <a:cxn ang="0">
                  <a:pos x="0" y="0"/>
                </a:cxn>
                <a:cxn ang="0">
                  <a:pos x="0" y="0"/>
                </a:cxn>
              </a:cxnLst>
              <a:rect l="0" t="0" r="r" b="b"/>
              <a:pathLst>
                <a:path w="114" h="96">
                  <a:moveTo>
                    <a:pt x="0" y="0"/>
                  </a:moveTo>
                  <a:lnTo>
                    <a:pt x="114" y="0"/>
                  </a:lnTo>
                  <a:lnTo>
                    <a:pt x="114" y="0"/>
                  </a:lnTo>
                  <a:lnTo>
                    <a:pt x="114" y="96"/>
                  </a:lnTo>
                  <a:lnTo>
                    <a:pt x="114"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408" name="Freeform 128"/>
            <p:cNvSpPr>
              <a:spLocks/>
            </p:cNvSpPr>
            <p:nvPr/>
          </p:nvSpPr>
          <p:spPr bwMode="auto">
            <a:xfrm>
              <a:off x="1682" y="2163"/>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409" name="Freeform 129"/>
            <p:cNvSpPr>
              <a:spLocks/>
            </p:cNvSpPr>
            <p:nvPr/>
          </p:nvSpPr>
          <p:spPr bwMode="auto">
            <a:xfrm>
              <a:off x="1007" y="2163"/>
              <a:ext cx="127" cy="101"/>
            </a:xfrm>
            <a:custGeom>
              <a:avLst/>
              <a:gdLst/>
              <a:ahLst/>
              <a:cxnLst>
                <a:cxn ang="0">
                  <a:pos x="113" y="50"/>
                </a:cxn>
                <a:cxn ang="0">
                  <a:pos x="113" y="67"/>
                </a:cxn>
                <a:cxn ang="0">
                  <a:pos x="96" y="84"/>
                </a:cxn>
                <a:cxn ang="0">
                  <a:pos x="79" y="96"/>
                </a:cxn>
                <a:cxn ang="0">
                  <a:pos x="57" y="101"/>
                </a:cxn>
                <a:cxn ang="0">
                  <a:pos x="57" y="101"/>
                </a:cxn>
                <a:cxn ang="0">
                  <a:pos x="34" y="96"/>
                </a:cxn>
                <a:cxn ang="0">
                  <a:pos x="17" y="84"/>
                </a:cxn>
                <a:cxn ang="0">
                  <a:pos x="6" y="67"/>
                </a:cxn>
                <a:cxn ang="0">
                  <a:pos x="0" y="50"/>
                </a:cxn>
                <a:cxn ang="0">
                  <a:pos x="0" y="50"/>
                </a:cxn>
                <a:cxn ang="0">
                  <a:pos x="6" y="28"/>
                </a:cxn>
                <a:cxn ang="0">
                  <a:pos x="17" y="16"/>
                </a:cxn>
                <a:cxn ang="0">
                  <a:pos x="34" y="5"/>
                </a:cxn>
                <a:cxn ang="0">
                  <a:pos x="57" y="0"/>
                </a:cxn>
                <a:cxn ang="0">
                  <a:pos x="57" y="0"/>
                </a:cxn>
                <a:cxn ang="0">
                  <a:pos x="79" y="5"/>
                </a:cxn>
                <a:cxn ang="0">
                  <a:pos x="96" y="16"/>
                </a:cxn>
                <a:cxn ang="0">
                  <a:pos x="113" y="28"/>
                </a:cxn>
                <a:cxn ang="0">
                  <a:pos x="113" y="50"/>
                </a:cxn>
              </a:cxnLst>
              <a:rect l="0" t="0" r="r" b="b"/>
              <a:pathLst>
                <a:path w="113" h="101">
                  <a:moveTo>
                    <a:pt x="113" y="50"/>
                  </a:moveTo>
                  <a:lnTo>
                    <a:pt x="113" y="67"/>
                  </a:lnTo>
                  <a:lnTo>
                    <a:pt x="96" y="84"/>
                  </a:lnTo>
                  <a:lnTo>
                    <a:pt x="79" y="96"/>
                  </a:lnTo>
                  <a:lnTo>
                    <a:pt x="57" y="101"/>
                  </a:lnTo>
                  <a:lnTo>
                    <a:pt x="57" y="101"/>
                  </a:lnTo>
                  <a:lnTo>
                    <a:pt x="34" y="96"/>
                  </a:lnTo>
                  <a:lnTo>
                    <a:pt x="17" y="84"/>
                  </a:lnTo>
                  <a:lnTo>
                    <a:pt x="6" y="67"/>
                  </a:lnTo>
                  <a:lnTo>
                    <a:pt x="0" y="50"/>
                  </a:lnTo>
                  <a:lnTo>
                    <a:pt x="0" y="50"/>
                  </a:lnTo>
                  <a:lnTo>
                    <a:pt x="6" y="28"/>
                  </a:lnTo>
                  <a:lnTo>
                    <a:pt x="17" y="16"/>
                  </a:lnTo>
                  <a:lnTo>
                    <a:pt x="34" y="5"/>
                  </a:lnTo>
                  <a:lnTo>
                    <a:pt x="57" y="0"/>
                  </a:lnTo>
                  <a:lnTo>
                    <a:pt x="57" y="0"/>
                  </a:lnTo>
                  <a:lnTo>
                    <a:pt x="79" y="5"/>
                  </a:lnTo>
                  <a:lnTo>
                    <a:pt x="96" y="16"/>
                  </a:lnTo>
                  <a:lnTo>
                    <a:pt x="113" y="28"/>
                  </a:lnTo>
                  <a:lnTo>
                    <a:pt x="113" y="50"/>
                  </a:lnTo>
                  <a:close/>
                </a:path>
              </a:pathLst>
            </a:custGeom>
            <a:solidFill>
              <a:srgbClr val="000000"/>
            </a:solidFill>
            <a:ln w="9525">
              <a:solidFill>
                <a:schemeClr val="tx1"/>
              </a:solidFill>
              <a:round/>
              <a:headEnd/>
              <a:tailEnd/>
            </a:ln>
          </p:spPr>
          <p:txBody>
            <a:bodyPr>
              <a:prstTxWarp prst="textNoShape">
                <a:avLst/>
              </a:prstTxWarp>
            </a:bodyPr>
            <a:lstStyle/>
            <a:p>
              <a:endParaRPr lang="en-US"/>
            </a:p>
          </p:txBody>
        </p:sp>
        <p:sp>
          <p:nvSpPr>
            <p:cNvPr id="481410" name="Freeform 130"/>
            <p:cNvSpPr>
              <a:spLocks/>
            </p:cNvSpPr>
            <p:nvPr/>
          </p:nvSpPr>
          <p:spPr bwMode="auto">
            <a:xfrm>
              <a:off x="701" y="2157"/>
              <a:ext cx="127" cy="102"/>
            </a:xfrm>
            <a:custGeom>
              <a:avLst/>
              <a:gdLst/>
              <a:ahLst/>
              <a:cxnLst>
                <a:cxn ang="0">
                  <a:pos x="113" y="51"/>
                </a:cxn>
                <a:cxn ang="0">
                  <a:pos x="108" y="73"/>
                </a:cxn>
                <a:cxn ang="0">
                  <a:pos x="96" y="85"/>
                </a:cxn>
                <a:cxn ang="0">
                  <a:pos x="79" y="96"/>
                </a:cxn>
                <a:cxn ang="0">
                  <a:pos x="57" y="102"/>
                </a:cxn>
                <a:cxn ang="0">
                  <a:pos x="57" y="102"/>
                </a:cxn>
                <a:cxn ang="0">
                  <a:pos x="34" y="96"/>
                </a:cxn>
                <a:cxn ang="0">
                  <a:pos x="17" y="85"/>
                </a:cxn>
                <a:cxn ang="0">
                  <a:pos x="0" y="73"/>
                </a:cxn>
                <a:cxn ang="0">
                  <a:pos x="0" y="51"/>
                </a:cxn>
                <a:cxn ang="0">
                  <a:pos x="0" y="51"/>
                </a:cxn>
                <a:cxn ang="0">
                  <a:pos x="0" y="34"/>
                </a:cxn>
                <a:cxn ang="0">
                  <a:pos x="17" y="17"/>
                </a:cxn>
                <a:cxn ang="0">
                  <a:pos x="34" y="6"/>
                </a:cxn>
                <a:cxn ang="0">
                  <a:pos x="57" y="0"/>
                </a:cxn>
                <a:cxn ang="0">
                  <a:pos x="57" y="0"/>
                </a:cxn>
                <a:cxn ang="0">
                  <a:pos x="79" y="6"/>
                </a:cxn>
                <a:cxn ang="0">
                  <a:pos x="96" y="17"/>
                </a:cxn>
                <a:cxn ang="0">
                  <a:pos x="108" y="34"/>
                </a:cxn>
                <a:cxn ang="0">
                  <a:pos x="113" y="51"/>
                </a:cxn>
              </a:cxnLst>
              <a:rect l="0" t="0" r="r" b="b"/>
              <a:pathLst>
                <a:path w="113" h="102">
                  <a:moveTo>
                    <a:pt x="113" y="51"/>
                  </a:moveTo>
                  <a:lnTo>
                    <a:pt x="108" y="73"/>
                  </a:lnTo>
                  <a:lnTo>
                    <a:pt x="96" y="85"/>
                  </a:lnTo>
                  <a:lnTo>
                    <a:pt x="79" y="96"/>
                  </a:lnTo>
                  <a:lnTo>
                    <a:pt x="57" y="102"/>
                  </a:lnTo>
                  <a:lnTo>
                    <a:pt x="57" y="102"/>
                  </a:lnTo>
                  <a:lnTo>
                    <a:pt x="34" y="96"/>
                  </a:lnTo>
                  <a:lnTo>
                    <a:pt x="17" y="85"/>
                  </a:lnTo>
                  <a:lnTo>
                    <a:pt x="0" y="73"/>
                  </a:lnTo>
                  <a:lnTo>
                    <a:pt x="0" y="51"/>
                  </a:lnTo>
                  <a:lnTo>
                    <a:pt x="0" y="51"/>
                  </a:lnTo>
                  <a:lnTo>
                    <a:pt x="0" y="34"/>
                  </a:lnTo>
                  <a:lnTo>
                    <a:pt x="17" y="17"/>
                  </a:lnTo>
                  <a:lnTo>
                    <a:pt x="34" y="6"/>
                  </a:lnTo>
                  <a:lnTo>
                    <a:pt x="57" y="0"/>
                  </a:lnTo>
                  <a:lnTo>
                    <a:pt x="57" y="0"/>
                  </a:lnTo>
                  <a:lnTo>
                    <a:pt x="79" y="6"/>
                  </a:lnTo>
                  <a:lnTo>
                    <a:pt x="96" y="17"/>
                  </a:lnTo>
                  <a:lnTo>
                    <a:pt x="108" y="34"/>
                  </a:lnTo>
                  <a:lnTo>
                    <a:pt x="113" y="51"/>
                  </a:lnTo>
                  <a:close/>
                </a:path>
              </a:pathLst>
            </a:custGeom>
            <a:solidFill>
              <a:srgbClr val="FFFFFF"/>
            </a:solidFill>
            <a:ln w="9525">
              <a:solidFill>
                <a:schemeClr val="tx1"/>
              </a:solidFill>
              <a:round/>
              <a:headEnd/>
              <a:tailEnd/>
            </a:ln>
          </p:spPr>
          <p:txBody>
            <a:bodyPr>
              <a:prstTxWarp prst="textNoShape">
                <a:avLst/>
              </a:prstTxWarp>
            </a:bodyPr>
            <a:lstStyle/>
            <a:p>
              <a:endParaRPr lang="en-US"/>
            </a:p>
          </p:txBody>
        </p:sp>
        <p:sp>
          <p:nvSpPr>
            <p:cNvPr id="481411" name="Freeform 131"/>
            <p:cNvSpPr>
              <a:spLocks/>
            </p:cNvSpPr>
            <p:nvPr/>
          </p:nvSpPr>
          <p:spPr bwMode="auto">
            <a:xfrm>
              <a:off x="1007" y="2163"/>
              <a:ext cx="127" cy="101"/>
            </a:xfrm>
            <a:custGeom>
              <a:avLst/>
              <a:gdLst/>
              <a:ahLst/>
              <a:cxnLst>
                <a:cxn ang="0">
                  <a:pos x="113" y="50"/>
                </a:cxn>
                <a:cxn ang="0">
                  <a:pos x="113" y="67"/>
                </a:cxn>
                <a:cxn ang="0">
                  <a:pos x="113" y="67"/>
                </a:cxn>
                <a:cxn ang="0">
                  <a:pos x="96" y="84"/>
                </a:cxn>
                <a:cxn ang="0">
                  <a:pos x="96" y="84"/>
                </a:cxn>
                <a:cxn ang="0">
                  <a:pos x="79" y="96"/>
                </a:cxn>
                <a:cxn ang="0">
                  <a:pos x="79" y="96"/>
                </a:cxn>
                <a:cxn ang="0">
                  <a:pos x="57" y="101"/>
                </a:cxn>
                <a:cxn ang="0">
                  <a:pos x="57" y="101"/>
                </a:cxn>
                <a:cxn ang="0">
                  <a:pos x="57" y="101"/>
                </a:cxn>
                <a:cxn ang="0">
                  <a:pos x="57" y="101"/>
                </a:cxn>
                <a:cxn ang="0">
                  <a:pos x="34" y="96"/>
                </a:cxn>
                <a:cxn ang="0">
                  <a:pos x="34" y="96"/>
                </a:cxn>
                <a:cxn ang="0">
                  <a:pos x="17" y="84"/>
                </a:cxn>
                <a:cxn ang="0">
                  <a:pos x="17" y="84"/>
                </a:cxn>
                <a:cxn ang="0">
                  <a:pos x="6" y="67"/>
                </a:cxn>
                <a:cxn ang="0">
                  <a:pos x="6" y="67"/>
                </a:cxn>
                <a:cxn ang="0">
                  <a:pos x="0" y="50"/>
                </a:cxn>
                <a:cxn ang="0">
                  <a:pos x="0" y="50"/>
                </a:cxn>
                <a:cxn ang="0">
                  <a:pos x="0" y="50"/>
                </a:cxn>
                <a:cxn ang="0">
                  <a:pos x="0" y="50"/>
                </a:cxn>
                <a:cxn ang="0">
                  <a:pos x="6" y="28"/>
                </a:cxn>
                <a:cxn ang="0">
                  <a:pos x="6" y="28"/>
                </a:cxn>
                <a:cxn ang="0">
                  <a:pos x="17" y="16"/>
                </a:cxn>
                <a:cxn ang="0">
                  <a:pos x="17" y="16"/>
                </a:cxn>
                <a:cxn ang="0">
                  <a:pos x="34" y="5"/>
                </a:cxn>
                <a:cxn ang="0">
                  <a:pos x="34" y="5"/>
                </a:cxn>
                <a:cxn ang="0">
                  <a:pos x="57" y="0"/>
                </a:cxn>
                <a:cxn ang="0">
                  <a:pos x="57" y="0"/>
                </a:cxn>
                <a:cxn ang="0">
                  <a:pos x="57" y="0"/>
                </a:cxn>
                <a:cxn ang="0">
                  <a:pos x="57" y="0"/>
                </a:cxn>
                <a:cxn ang="0">
                  <a:pos x="79" y="5"/>
                </a:cxn>
                <a:cxn ang="0">
                  <a:pos x="79" y="5"/>
                </a:cxn>
                <a:cxn ang="0">
                  <a:pos x="96" y="16"/>
                </a:cxn>
                <a:cxn ang="0">
                  <a:pos x="96" y="16"/>
                </a:cxn>
                <a:cxn ang="0">
                  <a:pos x="113" y="28"/>
                </a:cxn>
                <a:cxn ang="0">
                  <a:pos x="113" y="28"/>
                </a:cxn>
                <a:cxn ang="0">
                  <a:pos x="113" y="50"/>
                </a:cxn>
                <a:cxn ang="0">
                  <a:pos x="113" y="50"/>
                </a:cxn>
              </a:cxnLst>
              <a:rect l="0" t="0" r="r" b="b"/>
              <a:pathLst>
                <a:path w="113" h="101">
                  <a:moveTo>
                    <a:pt x="113" y="50"/>
                  </a:moveTo>
                  <a:lnTo>
                    <a:pt x="113" y="67"/>
                  </a:lnTo>
                  <a:lnTo>
                    <a:pt x="113" y="67"/>
                  </a:lnTo>
                  <a:lnTo>
                    <a:pt x="96" y="84"/>
                  </a:lnTo>
                  <a:lnTo>
                    <a:pt x="96" y="84"/>
                  </a:lnTo>
                  <a:lnTo>
                    <a:pt x="79" y="96"/>
                  </a:lnTo>
                  <a:lnTo>
                    <a:pt x="79" y="96"/>
                  </a:lnTo>
                  <a:lnTo>
                    <a:pt x="57" y="101"/>
                  </a:lnTo>
                  <a:lnTo>
                    <a:pt x="57" y="101"/>
                  </a:lnTo>
                  <a:lnTo>
                    <a:pt x="57" y="101"/>
                  </a:lnTo>
                  <a:lnTo>
                    <a:pt x="57" y="101"/>
                  </a:lnTo>
                  <a:lnTo>
                    <a:pt x="34" y="96"/>
                  </a:lnTo>
                  <a:lnTo>
                    <a:pt x="34" y="96"/>
                  </a:lnTo>
                  <a:lnTo>
                    <a:pt x="17" y="84"/>
                  </a:lnTo>
                  <a:lnTo>
                    <a:pt x="17" y="84"/>
                  </a:lnTo>
                  <a:lnTo>
                    <a:pt x="6" y="67"/>
                  </a:lnTo>
                  <a:lnTo>
                    <a:pt x="6" y="67"/>
                  </a:lnTo>
                  <a:lnTo>
                    <a:pt x="0" y="50"/>
                  </a:lnTo>
                  <a:lnTo>
                    <a:pt x="0" y="50"/>
                  </a:lnTo>
                  <a:lnTo>
                    <a:pt x="0" y="50"/>
                  </a:lnTo>
                  <a:lnTo>
                    <a:pt x="0" y="50"/>
                  </a:lnTo>
                  <a:lnTo>
                    <a:pt x="6" y="28"/>
                  </a:lnTo>
                  <a:lnTo>
                    <a:pt x="6" y="28"/>
                  </a:lnTo>
                  <a:lnTo>
                    <a:pt x="17" y="16"/>
                  </a:lnTo>
                  <a:lnTo>
                    <a:pt x="17" y="16"/>
                  </a:lnTo>
                  <a:lnTo>
                    <a:pt x="34" y="5"/>
                  </a:lnTo>
                  <a:lnTo>
                    <a:pt x="34" y="5"/>
                  </a:lnTo>
                  <a:lnTo>
                    <a:pt x="57" y="0"/>
                  </a:lnTo>
                  <a:lnTo>
                    <a:pt x="57" y="0"/>
                  </a:lnTo>
                  <a:lnTo>
                    <a:pt x="57" y="0"/>
                  </a:lnTo>
                  <a:lnTo>
                    <a:pt x="57" y="0"/>
                  </a:lnTo>
                  <a:lnTo>
                    <a:pt x="79" y="5"/>
                  </a:lnTo>
                  <a:lnTo>
                    <a:pt x="79" y="5"/>
                  </a:lnTo>
                  <a:lnTo>
                    <a:pt x="96" y="16"/>
                  </a:lnTo>
                  <a:lnTo>
                    <a:pt x="96" y="16"/>
                  </a:lnTo>
                  <a:lnTo>
                    <a:pt x="113" y="28"/>
                  </a:lnTo>
                  <a:lnTo>
                    <a:pt x="113" y="28"/>
                  </a:lnTo>
                  <a:lnTo>
                    <a:pt x="113" y="50"/>
                  </a:lnTo>
                  <a:lnTo>
                    <a:pt x="113" y="5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412" name="Freeform 132"/>
            <p:cNvSpPr>
              <a:spLocks/>
            </p:cNvSpPr>
            <p:nvPr/>
          </p:nvSpPr>
          <p:spPr bwMode="auto">
            <a:xfrm>
              <a:off x="701" y="2157"/>
              <a:ext cx="127" cy="102"/>
            </a:xfrm>
            <a:custGeom>
              <a:avLst/>
              <a:gdLst/>
              <a:ahLst/>
              <a:cxnLst>
                <a:cxn ang="0">
                  <a:pos x="113" y="51"/>
                </a:cxn>
                <a:cxn ang="0">
                  <a:pos x="108" y="73"/>
                </a:cxn>
                <a:cxn ang="0">
                  <a:pos x="108" y="73"/>
                </a:cxn>
                <a:cxn ang="0">
                  <a:pos x="96" y="85"/>
                </a:cxn>
                <a:cxn ang="0">
                  <a:pos x="96" y="85"/>
                </a:cxn>
                <a:cxn ang="0">
                  <a:pos x="79" y="96"/>
                </a:cxn>
                <a:cxn ang="0">
                  <a:pos x="79" y="96"/>
                </a:cxn>
                <a:cxn ang="0">
                  <a:pos x="57" y="102"/>
                </a:cxn>
                <a:cxn ang="0">
                  <a:pos x="57" y="102"/>
                </a:cxn>
                <a:cxn ang="0">
                  <a:pos x="57" y="102"/>
                </a:cxn>
                <a:cxn ang="0">
                  <a:pos x="57" y="102"/>
                </a:cxn>
                <a:cxn ang="0">
                  <a:pos x="34" y="96"/>
                </a:cxn>
                <a:cxn ang="0">
                  <a:pos x="34" y="96"/>
                </a:cxn>
                <a:cxn ang="0">
                  <a:pos x="17" y="85"/>
                </a:cxn>
                <a:cxn ang="0">
                  <a:pos x="17" y="85"/>
                </a:cxn>
                <a:cxn ang="0">
                  <a:pos x="0" y="73"/>
                </a:cxn>
                <a:cxn ang="0">
                  <a:pos x="0" y="73"/>
                </a:cxn>
                <a:cxn ang="0">
                  <a:pos x="0" y="51"/>
                </a:cxn>
                <a:cxn ang="0">
                  <a:pos x="0" y="51"/>
                </a:cxn>
                <a:cxn ang="0">
                  <a:pos x="0" y="51"/>
                </a:cxn>
                <a:cxn ang="0">
                  <a:pos x="0" y="51"/>
                </a:cxn>
                <a:cxn ang="0">
                  <a:pos x="0" y="34"/>
                </a:cxn>
                <a:cxn ang="0">
                  <a:pos x="0" y="34"/>
                </a:cxn>
                <a:cxn ang="0">
                  <a:pos x="17" y="17"/>
                </a:cxn>
                <a:cxn ang="0">
                  <a:pos x="17" y="17"/>
                </a:cxn>
                <a:cxn ang="0">
                  <a:pos x="34" y="6"/>
                </a:cxn>
                <a:cxn ang="0">
                  <a:pos x="34" y="6"/>
                </a:cxn>
                <a:cxn ang="0">
                  <a:pos x="57" y="0"/>
                </a:cxn>
                <a:cxn ang="0">
                  <a:pos x="57" y="0"/>
                </a:cxn>
                <a:cxn ang="0">
                  <a:pos x="57" y="0"/>
                </a:cxn>
                <a:cxn ang="0">
                  <a:pos x="57" y="0"/>
                </a:cxn>
                <a:cxn ang="0">
                  <a:pos x="79" y="6"/>
                </a:cxn>
                <a:cxn ang="0">
                  <a:pos x="79" y="6"/>
                </a:cxn>
                <a:cxn ang="0">
                  <a:pos x="96" y="17"/>
                </a:cxn>
                <a:cxn ang="0">
                  <a:pos x="96" y="17"/>
                </a:cxn>
                <a:cxn ang="0">
                  <a:pos x="108" y="34"/>
                </a:cxn>
                <a:cxn ang="0">
                  <a:pos x="108" y="34"/>
                </a:cxn>
                <a:cxn ang="0">
                  <a:pos x="113" y="51"/>
                </a:cxn>
                <a:cxn ang="0">
                  <a:pos x="113" y="51"/>
                </a:cxn>
              </a:cxnLst>
              <a:rect l="0" t="0" r="r" b="b"/>
              <a:pathLst>
                <a:path w="113" h="102">
                  <a:moveTo>
                    <a:pt x="113" y="51"/>
                  </a:moveTo>
                  <a:lnTo>
                    <a:pt x="108" y="73"/>
                  </a:lnTo>
                  <a:lnTo>
                    <a:pt x="108" y="73"/>
                  </a:lnTo>
                  <a:lnTo>
                    <a:pt x="96" y="85"/>
                  </a:lnTo>
                  <a:lnTo>
                    <a:pt x="96" y="85"/>
                  </a:lnTo>
                  <a:lnTo>
                    <a:pt x="79" y="96"/>
                  </a:lnTo>
                  <a:lnTo>
                    <a:pt x="79" y="96"/>
                  </a:lnTo>
                  <a:lnTo>
                    <a:pt x="57" y="102"/>
                  </a:lnTo>
                  <a:lnTo>
                    <a:pt x="57" y="102"/>
                  </a:lnTo>
                  <a:lnTo>
                    <a:pt x="57" y="102"/>
                  </a:lnTo>
                  <a:lnTo>
                    <a:pt x="57" y="102"/>
                  </a:lnTo>
                  <a:lnTo>
                    <a:pt x="34" y="96"/>
                  </a:lnTo>
                  <a:lnTo>
                    <a:pt x="34" y="96"/>
                  </a:lnTo>
                  <a:lnTo>
                    <a:pt x="17" y="85"/>
                  </a:lnTo>
                  <a:lnTo>
                    <a:pt x="17" y="85"/>
                  </a:lnTo>
                  <a:lnTo>
                    <a:pt x="0" y="73"/>
                  </a:lnTo>
                  <a:lnTo>
                    <a:pt x="0" y="73"/>
                  </a:lnTo>
                  <a:lnTo>
                    <a:pt x="0" y="51"/>
                  </a:lnTo>
                  <a:lnTo>
                    <a:pt x="0" y="51"/>
                  </a:lnTo>
                  <a:lnTo>
                    <a:pt x="0" y="51"/>
                  </a:lnTo>
                  <a:lnTo>
                    <a:pt x="0" y="51"/>
                  </a:lnTo>
                  <a:lnTo>
                    <a:pt x="0" y="34"/>
                  </a:lnTo>
                  <a:lnTo>
                    <a:pt x="0" y="34"/>
                  </a:lnTo>
                  <a:lnTo>
                    <a:pt x="17" y="17"/>
                  </a:lnTo>
                  <a:lnTo>
                    <a:pt x="17" y="17"/>
                  </a:lnTo>
                  <a:lnTo>
                    <a:pt x="34" y="6"/>
                  </a:lnTo>
                  <a:lnTo>
                    <a:pt x="34" y="6"/>
                  </a:lnTo>
                  <a:lnTo>
                    <a:pt x="57" y="0"/>
                  </a:lnTo>
                  <a:lnTo>
                    <a:pt x="57" y="0"/>
                  </a:lnTo>
                  <a:lnTo>
                    <a:pt x="57" y="0"/>
                  </a:lnTo>
                  <a:lnTo>
                    <a:pt x="57" y="0"/>
                  </a:lnTo>
                  <a:lnTo>
                    <a:pt x="79" y="6"/>
                  </a:lnTo>
                  <a:lnTo>
                    <a:pt x="79" y="6"/>
                  </a:lnTo>
                  <a:lnTo>
                    <a:pt x="96" y="17"/>
                  </a:lnTo>
                  <a:lnTo>
                    <a:pt x="96" y="17"/>
                  </a:lnTo>
                  <a:lnTo>
                    <a:pt x="108" y="34"/>
                  </a:lnTo>
                  <a:lnTo>
                    <a:pt x="108" y="34"/>
                  </a:lnTo>
                  <a:lnTo>
                    <a:pt x="113" y="51"/>
                  </a:lnTo>
                  <a:lnTo>
                    <a:pt x="113"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413" name="Rectangle 133"/>
            <p:cNvSpPr>
              <a:spLocks noChangeArrowheads="1"/>
            </p:cNvSpPr>
            <p:nvPr/>
          </p:nvSpPr>
          <p:spPr bwMode="auto">
            <a:xfrm>
              <a:off x="1207" y="1479"/>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14" name="Rectangle 134"/>
            <p:cNvSpPr>
              <a:spLocks noChangeArrowheads="1"/>
            </p:cNvSpPr>
            <p:nvPr/>
          </p:nvSpPr>
          <p:spPr bwMode="auto">
            <a:xfrm>
              <a:off x="1296" y="1479"/>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15" name="Rectangle 135"/>
            <p:cNvSpPr>
              <a:spLocks noChangeArrowheads="1"/>
            </p:cNvSpPr>
            <p:nvPr/>
          </p:nvSpPr>
          <p:spPr bwMode="auto">
            <a:xfrm>
              <a:off x="1322" y="1479"/>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16" name="Rectangle 136"/>
            <p:cNvSpPr>
              <a:spLocks noChangeArrowheads="1"/>
            </p:cNvSpPr>
            <p:nvPr/>
          </p:nvSpPr>
          <p:spPr bwMode="auto">
            <a:xfrm>
              <a:off x="1545" y="1479"/>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17" name="Rectangle 137"/>
            <p:cNvSpPr>
              <a:spLocks noChangeArrowheads="1"/>
            </p:cNvSpPr>
            <p:nvPr/>
          </p:nvSpPr>
          <p:spPr bwMode="auto">
            <a:xfrm>
              <a:off x="1634" y="1479"/>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18" name="Rectangle 138"/>
            <p:cNvSpPr>
              <a:spLocks noChangeArrowheads="1"/>
            </p:cNvSpPr>
            <p:nvPr/>
          </p:nvSpPr>
          <p:spPr bwMode="auto">
            <a:xfrm>
              <a:off x="1666" y="1479"/>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T</a:t>
              </a:r>
              <a:endParaRPr lang="en-US" sz="2400">
                <a:solidFill>
                  <a:schemeClr val="tx1"/>
                </a:solidFill>
                <a:effectLst/>
              </a:endParaRPr>
            </a:p>
          </p:txBody>
        </p:sp>
        <p:sp>
          <p:nvSpPr>
            <p:cNvPr id="481419" name="Rectangle 139"/>
            <p:cNvSpPr>
              <a:spLocks noChangeArrowheads="1"/>
            </p:cNvSpPr>
            <p:nvPr/>
          </p:nvSpPr>
          <p:spPr bwMode="auto">
            <a:xfrm>
              <a:off x="538" y="1864"/>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20" name="Rectangle 140"/>
            <p:cNvSpPr>
              <a:spLocks noChangeArrowheads="1"/>
            </p:cNvSpPr>
            <p:nvPr/>
          </p:nvSpPr>
          <p:spPr bwMode="auto">
            <a:xfrm>
              <a:off x="627" y="1864"/>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21" name="Rectangle 141"/>
            <p:cNvSpPr>
              <a:spLocks noChangeArrowheads="1"/>
            </p:cNvSpPr>
            <p:nvPr/>
          </p:nvSpPr>
          <p:spPr bwMode="auto">
            <a:xfrm>
              <a:off x="659" y="1864"/>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22" name="Rectangle 142"/>
            <p:cNvSpPr>
              <a:spLocks noChangeArrowheads="1"/>
            </p:cNvSpPr>
            <p:nvPr/>
          </p:nvSpPr>
          <p:spPr bwMode="auto">
            <a:xfrm>
              <a:off x="863" y="1864"/>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23" name="Rectangle 143"/>
            <p:cNvSpPr>
              <a:spLocks noChangeArrowheads="1"/>
            </p:cNvSpPr>
            <p:nvPr/>
          </p:nvSpPr>
          <p:spPr bwMode="auto">
            <a:xfrm>
              <a:off x="946" y="1864"/>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24" name="Rectangle 144"/>
            <p:cNvSpPr>
              <a:spLocks noChangeArrowheads="1"/>
            </p:cNvSpPr>
            <p:nvPr/>
          </p:nvSpPr>
          <p:spPr bwMode="auto">
            <a:xfrm>
              <a:off x="978" y="1864"/>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T</a:t>
              </a:r>
              <a:endParaRPr lang="en-US" sz="2400">
                <a:solidFill>
                  <a:schemeClr val="tx1"/>
                </a:solidFill>
                <a:effectLst/>
              </a:endParaRPr>
            </a:p>
          </p:txBody>
        </p:sp>
        <p:sp>
          <p:nvSpPr>
            <p:cNvPr id="481425" name="Rectangle 145"/>
            <p:cNvSpPr>
              <a:spLocks noChangeArrowheads="1"/>
            </p:cNvSpPr>
            <p:nvPr/>
          </p:nvSpPr>
          <p:spPr bwMode="auto">
            <a:xfrm>
              <a:off x="2195" y="1875"/>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26" name="Rectangle 146"/>
            <p:cNvSpPr>
              <a:spLocks noChangeArrowheads="1"/>
            </p:cNvSpPr>
            <p:nvPr/>
          </p:nvSpPr>
          <p:spPr bwMode="auto">
            <a:xfrm>
              <a:off x="2284" y="1875"/>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27" name="Rectangle 147"/>
            <p:cNvSpPr>
              <a:spLocks noChangeArrowheads="1"/>
            </p:cNvSpPr>
            <p:nvPr/>
          </p:nvSpPr>
          <p:spPr bwMode="auto">
            <a:xfrm>
              <a:off x="2315" y="1875"/>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28" name="Rectangle 148"/>
            <p:cNvSpPr>
              <a:spLocks noChangeArrowheads="1"/>
            </p:cNvSpPr>
            <p:nvPr/>
          </p:nvSpPr>
          <p:spPr bwMode="auto">
            <a:xfrm>
              <a:off x="1946"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29" name="Rectangle 149"/>
            <p:cNvSpPr>
              <a:spLocks noChangeArrowheads="1"/>
            </p:cNvSpPr>
            <p:nvPr/>
          </p:nvSpPr>
          <p:spPr bwMode="auto">
            <a:xfrm>
              <a:off x="2035" y="2283"/>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30" name="Rectangle 150"/>
            <p:cNvSpPr>
              <a:spLocks noChangeArrowheads="1"/>
            </p:cNvSpPr>
            <p:nvPr/>
          </p:nvSpPr>
          <p:spPr bwMode="auto">
            <a:xfrm>
              <a:off x="2067"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31" name="Rectangle 151"/>
            <p:cNvSpPr>
              <a:spLocks noChangeArrowheads="1"/>
            </p:cNvSpPr>
            <p:nvPr/>
          </p:nvSpPr>
          <p:spPr bwMode="auto">
            <a:xfrm>
              <a:off x="1506" y="1875"/>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32" name="Rectangle 152"/>
            <p:cNvSpPr>
              <a:spLocks noChangeArrowheads="1"/>
            </p:cNvSpPr>
            <p:nvPr/>
          </p:nvSpPr>
          <p:spPr bwMode="auto">
            <a:xfrm>
              <a:off x="1590" y="1875"/>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33" name="Rectangle 153"/>
            <p:cNvSpPr>
              <a:spLocks noChangeArrowheads="1"/>
            </p:cNvSpPr>
            <p:nvPr/>
          </p:nvSpPr>
          <p:spPr bwMode="auto">
            <a:xfrm>
              <a:off x="1621" y="1875"/>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T</a:t>
              </a:r>
              <a:endParaRPr lang="en-US" sz="2400">
                <a:solidFill>
                  <a:schemeClr val="tx1"/>
                </a:solidFill>
                <a:effectLst/>
              </a:endParaRPr>
            </a:p>
          </p:txBody>
        </p:sp>
        <p:sp>
          <p:nvSpPr>
            <p:cNvPr id="481434" name="Rectangle 154"/>
            <p:cNvSpPr>
              <a:spLocks noChangeArrowheads="1"/>
            </p:cNvSpPr>
            <p:nvPr/>
          </p:nvSpPr>
          <p:spPr bwMode="auto">
            <a:xfrm>
              <a:off x="1181" y="1858"/>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35" name="Rectangle 155"/>
            <p:cNvSpPr>
              <a:spLocks noChangeArrowheads="1"/>
            </p:cNvSpPr>
            <p:nvPr/>
          </p:nvSpPr>
          <p:spPr bwMode="auto">
            <a:xfrm>
              <a:off x="1270" y="1858"/>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36" name="Rectangle 156"/>
            <p:cNvSpPr>
              <a:spLocks noChangeArrowheads="1"/>
            </p:cNvSpPr>
            <p:nvPr/>
          </p:nvSpPr>
          <p:spPr bwMode="auto">
            <a:xfrm>
              <a:off x="1303" y="1858"/>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37" name="Rectangle 157"/>
            <p:cNvSpPr>
              <a:spLocks noChangeArrowheads="1"/>
            </p:cNvSpPr>
            <p:nvPr/>
          </p:nvSpPr>
          <p:spPr bwMode="auto">
            <a:xfrm>
              <a:off x="1818" y="1870"/>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38" name="Rectangle 158"/>
            <p:cNvSpPr>
              <a:spLocks noChangeArrowheads="1"/>
            </p:cNvSpPr>
            <p:nvPr/>
          </p:nvSpPr>
          <p:spPr bwMode="auto">
            <a:xfrm>
              <a:off x="1908" y="1870"/>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39" name="Rectangle 159"/>
            <p:cNvSpPr>
              <a:spLocks noChangeArrowheads="1"/>
            </p:cNvSpPr>
            <p:nvPr/>
          </p:nvSpPr>
          <p:spPr bwMode="auto">
            <a:xfrm>
              <a:off x="1940" y="1870"/>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40" name="Rectangle 160"/>
            <p:cNvSpPr>
              <a:spLocks noChangeArrowheads="1"/>
            </p:cNvSpPr>
            <p:nvPr/>
          </p:nvSpPr>
          <p:spPr bwMode="auto">
            <a:xfrm>
              <a:off x="372" y="2266"/>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41" name="Rectangle 161"/>
            <p:cNvSpPr>
              <a:spLocks noChangeArrowheads="1"/>
            </p:cNvSpPr>
            <p:nvPr/>
          </p:nvSpPr>
          <p:spPr bwMode="auto">
            <a:xfrm>
              <a:off x="461" y="2266"/>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42" name="Rectangle 162"/>
            <p:cNvSpPr>
              <a:spLocks noChangeArrowheads="1"/>
            </p:cNvSpPr>
            <p:nvPr/>
          </p:nvSpPr>
          <p:spPr bwMode="auto">
            <a:xfrm>
              <a:off x="487" y="2266"/>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T</a:t>
              </a:r>
              <a:endParaRPr lang="en-US" sz="2400" b="0">
                <a:solidFill>
                  <a:schemeClr val="tx1"/>
                </a:solidFill>
                <a:effectLst/>
              </a:endParaRPr>
            </a:p>
          </p:txBody>
        </p:sp>
        <p:sp>
          <p:nvSpPr>
            <p:cNvPr id="481443" name="Rectangle 163"/>
            <p:cNvSpPr>
              <a:spLocks noChangeArrowheads="1"/>
            </p:cNvSpPr>
            <p:nvPr/>
          </p:nvSpPr>
          <p:spPr bwMode="auto">
            <a:xfrm>
              <a:off x="1672"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44" name="Rectangle 164"/>
            <p:cNvSpPr>
              <a:spLocks noChangeArrowheads="1"/>
            </p:cNvSpPr>
            <p:nvPr/>
          </p:nvSpPr>
          <p:spPr bwMode="auto">
            <a:xfrm>
              <a:off x="1762" y="2283"/>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45" name="Rectangle 165"/>
            <p:cNvSpPr>
              <a:spLocks noChangeArrowheads="1"/>
            </p:cNvSpPr>
            <p:nvPr/>
          </p:nvSpPr>
          <p:spPr bwMode="auto">
            <a:xfrm>
              <a:off x="1793"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46" name="Rectangle 166"/>
            <p:cNvSpPr>
              <a:spLocks noChangeArrowheads="1"/>
            </p:cNvSpPr>
            <p:nvPr/>
          </p:nvSpPr>
          <p:spPr bwMode="auto">
            <a:xfrm>
              <a:off x="1328"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47" name="Rectangle 167"/>
            <p:cNvSpPr>
              <a:spLocks noChangeArrowheads="1"/>
            </p:cNvSpPr>
            <p:nvPr/>
          </p:nvSpPr>
          <p:spPr bwMode="auto">
            <a:xfrm>
              <a:off x="1418" y="2283"/>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48" name="Rectangle 168"/>
            <p:cNvSpPr>
              <a:spLocks noChangeArrowheads="1"/>
            </p:cNvSpPr>
            <p:nvPr/>
          </p:nvSpPr>
          <p:spPr bwMode="auto">
            <a:xfrm>
              <a:off x="1449" y="2283"/>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T</a:t>
              </a:r>
              <a:endParaRPr lang="en-US" sz="2400" b="0">
                <a:solidFill>
                  <a:schemeClr val="tx1"/>
                </a:solidFill>
                <a:effectLst/>
              </a:endParaRPr>
            </a:p>
          </p:txBody>
        </p:sp>
        <p:sp>
          <p:nvSpPr>
            <p:cNvPr id="481449" name="Rectangle 169"/>
            <p:cNvSpPr>
              <a:spLocks noChangeArrowheads="1"/>
            </p:cNvSpPr>
            <p:nvPr/>
          </p:nvSpPr>
          <p:spPr bwMode="auto">
            <a:xfrm>
              <a:off x="990"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50" name="Rectangle 170"/>
            <p:cNvSpPr>
              <a:spLocks noChangeArrowheads="1"/>
            </p:cNvSpPr>
            <p:nvPr/>
          </p:nvSpPr>
          <p:spPr bwMode="auto">
            <a:xfrm>
              <a:off x="1073" y="2283"/>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51" name="Rectangle 171"/>
            <p:cNvSpPr>
              <a:spLocks noChangeArrowheads="1"/>
            </p:cNvSpPr>
            <p:nvPr/>
          </p:nvSpPr>
          <p:spPr bwMode="auto">
            <a:xfrm>
              <a:off x="1105" y="2283"/>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T</a:t>
              </a:r>
              <a:endParaRPr lang="en-US" sz="2400" b="0">
                <a:solidFill>
                  <a:schemeClr val="tx1"/>
                </a:solidFill>
                <a:effectLst/>
              </a:endParaRPr>
            </a:p>
          </p:txBody>
        </p:sp>
        <p:sp>
          <p:nvSpPr>
            <p:cNvPr id="481452" name="Rectangle 172"/>
            <p:cNvSpPr>
              <a:spLocks noChangeArrowheads="1"/>
            </p:cNvSpPr>
            <p:nvPr/>
          </p:nvSpPr>
          <p:spPr bwMode="auto">
            <a:xfrm>
              <a:off x="698" y="2277"/>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53" name="Rectangle 173"/>
            <p:cNvSpPr>
              <a:spLocks noChangeArrowheads="1"/>
            </p:cNvSpPr>
            <p:nvPr/>
          </p:nvSpPr>
          <p:spPr bwMode="auto">
            <a:xfrm>
              <a:off x="786" y="2277"/>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54" name="Rectangle 174"/>
            <p:cNvSpPr>
              <a:spLocks noChangeArrowheads="1"/>
            </p:cNvSpPr>
            <p:nvPr/>
          </p:nvSpPr>
          <p:spPr bwMode="auto">
            <a:xfrm>
              <a:off x="818" y="2277"/>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55" name="Rectangle 175"/>
            <p:cNvSpPr>
              <a:spLocks noChangeArrowheads="1"/>
            </p:cNvSpPr>
            <p:nvPr/>
          </p:nvSpPr>
          <p:spPr bwMode="auto">
            <a:xfrm>
              <a:off x="440" y="3003"/>
              <a:ext cx="696" cy="155"/>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Single Gene</a:t>
              </a:r>
              <a:endParaRPr lang="en-US" sz="1600" b="0">
                <a:solidFill>
                  <a:schemeClr val="tx1"/>
                </a:solidFill>
                <a:effectLst/>
              </a:endParaRPr>
            </a:p>
          </p:txBody>
        </p:sp>
        <p:sp>
          <p:nvSpPr>
            <p:cNvPr id="481456" name="Rectangle 176"/>
            <p:cNvSpPr>
              <a:spLocks noChangeArrowheads="1"/>
            </p:cNvSpPr>
            <p:nvPr/>
          </p:nvSpPr>
          <p:spPr bwMode="auto">
            <a:xfrm>
              <a:off x="440" y="3322"/>
              <a:ext cx="782" cy="155"/>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Rare Variants </a:t>
              </a:r>
              <a:endParaRPr lang="en-US" sz="1600" b="0">
                <a:solidFill>
                  <a:schemeClr val="tx1"/>
                </a:solidFill>
                <a:effectLst/>
              </a:endParaRPr>
            </a:p>
          </p:txBody>
        </p:sp>
        <p:sp>
          <p:nvSpPr>
            <p:cNvPr id="481457" name="Rectangle 177"/>
            <p:cNvSpPr>
              <a:spLocks noChangeArrowheads="1"/>
            </p:cNvSpPr>
            <p:nvPr/>
          </p:nvSpPr>
          <p:spPr bwMode="auto">
            <a:xfrm>
              <a:off x="440" y="3642"/>
              <a:ext cx="2173" cy="154"/>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~600 Short Tandem Repeat Markers</a:t>
              </a:r>
              <a:endParaRPr lang="en-US" sz="1600" b="0">
                <a:solidFill>
                  <a:schemeClr val="tx1"/>
                </a:solidFill>
                <a:effectLst/>
              </a:endParaRPr>
            </a:p>
          </p:txBody>
        </p:sp>
        <p:sp>
          <p:nvSpPr>
            <p:cNvPr id="481458" name="Text Box 178"/>
            <p:cNvSpPr txBox="1">
              <a:spLocks noChangeArrowheads="1"/>
            </p:cNvSpPr>
            <p:nvPr/>
          </p:nvSpPr>
          <p:spPr bwMode="auto">
            <a:xfrm>
              <a:off x="825" y="721"/>
              <a:ext cx="131" cy="252"/>
            </a:xfrm>
            <a:prstGeom prst="rect">
              <a:avLst/>
            </a:prstGeom>
            <a:noFill/>
            <a:ln w="9525">
              <a:noFill/>
              <a:miter lim="800000"/>
              <a:headEnd/>
              <a:tailEnd/>
            </a:ln>
            <a:effectLst/>
          </p:spPr>
          <p:txBody>
            <a:bodyPr wrap="none">
              <a:prstTxWarp prst="textNoShape">
                <a:avLst/>
              </a:prstTxWarp>
              <a:spAutoFit/>
            </a:bodyPr>
            <a:lstStyle/>
            <a:p>
              <a:pPr algn="ctr"/>
              <a:endParaRPr lang="en-US" sz="2000" b="0" dirty="0">
                <a:solidFill>
                  <a:schemeClr val="tx1"/>
                </a:solidFill>
                <a:effectLst/>
              </a:endParaRPr>
            </a:p>
          </p:txBody>
        </p:sp>
        <p:sp>
          <p:nvSpPr>
            <p:cNvPr id="481459" name="Rectangle 179"/>
            <p:cNvSpPr>
              <a:spLocks noChangeArrowheads="1"/>
            </p:cNvSpPr>
            <p:nvPr/>
          </p:nvSpPr>
          <p:spPr bwMode="auto">
            <a:xfrm>
              <a:off x="440" y="2684"/>
              <a:ext cx="1138" cy="154"/>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Simple Inheritance</a:t>
              </a:r>
              <a:endParaRPr lang="en-US" sz="1600" b="0">
                <a:solidFill>
                  <a:schemeClr val="tx1"/>
                </a:solidFill>
                <a:effectLst/>
              </a:endParaRPr>
            </a:p>
          </p:txBody>
        </p:sp>
      </p:grpSp>
      <p:grpSp>
        <p:nvGrpSpPr>
          <p:cNvPr id="4" name="Group 196"/>
          <p:cNvGrpSpPr>
            <a:grpSpLocks/>
          </p:cNvGrpSpPr>
          <p:nvPr/>
        </p:nvGrpSpPr>
        <p:grpSpPr bwMode="auto">
          <a:xfrm>
            <a:off x="3910189" y="4191001"/>
            <a:ext cx="3476978" cy="2547938"/>
            <a:chOff x="3443" y="2640"/>
            <a:chExt cx="2464" cy="1605"/>
          </a:xfrm>
        </p:grpSpPr>
        <p:grpSp>
          <p:nvGrpSpPr>
            <p:cNvPr id="5" name="Group 191"/>
            <p:cNvGrpSpPr>
              <a:grpSpLocks/>
            </p:cNvGrpSpPr>
            <p:nvPr/>
          </p:nvGrpSpPr>
          <p:grpSpPr bwMode="auto">
            <a:xfrm>
              <a:off x="3696" y="2640"/>
              <a:ext cx="2211" cy="1372"/>
              <a:chOff x="3645" y="2676"/>
              <a:chExt cx="2211" cy="1372"/>
            </a:xfrm>
          </p:grpSpPr>
          <p:sp>
            <p:nvSpPr>
              <p:cNvPr id="481464" name="Rectangle 184"/>
              <p:cNvSpPr>
                <a:spLocks noChangeArrowheads="1"/>
              </p:cNvSpPr>
              <p:nvPr/>
            </p:nvSpPr>
            <p:spPr bwMode="auto">
              <a:xfrm>
                <a:off x="3645" y="2676"/>
                <a:ext cx="2211" cy="1372"/>
              </a:xfrm>
              <a:prstGeom prst="rect">
                <a:avLst/>
              </a:prstGeom>
              <a:solidFill>
                <a:srgbClr val="FFFFFF"/>
              </a:solidFill>
              <a:ln w="9525">
                <a:noFill/>
                <a:miter lim="800000"/>
                <a:headEnd/>
                <a:tailEnd/>
              </a:ln>
            </p:spPr>
            <p:txBody>
              <a:bodyPr>
                <a:prstTxWarp prst="textNoShape">
                  <a:avLst/>
                </a:prstTxWarp>
              </a:bodyPr>
              <a:lstStyle/>
              <a:p>
                <a:endParaRPr lang="en-US"/>
              </a:p>
            </p:txBody>
          </p:sp>
          <p:sp>
            <p:nvSpPr>
              <p:cNvPr id="481468" name="Freeform 188"/>
              <p:cNvSpPr>
                <a:spLocks/>
              </p:cNvSpPr>
              <p:nvPr/>
            </p:nvSpPr>
            <p:spPr bwMode="auto">
              <a:xfrm>
                <a:off x="3710" y="2880"/>
                <a:ext cx="1812" cy="1155"/>
              </a:xfrm>
              <a:custGeom>
                <a:avLst/>
                <a:gdLst/>
                <a:ahLst/>
                <a:cxnLst>
                  <a:cxn ang="0">
                    <a:pos x="23" y="1154"/>
                  </a:cxn>
                  <a:cxn ang="0">
                    <a:pos x="91" y="1153"/>
                  </a:cxn>
                  <a:cxn ang="0">
                    <a:pos x="159" y="1150"/>
                  </a:cxn>
                  <a:cxn ang="0">
                    <a:pos x="227" y="1142"/>
                  </a:cxn>
                  <a:cxn ang="0">
                    <a:pos x="294" y="1125"/>
                  </a:cxn>
                  <a:cxn ang="0">
                    <a:pos x="363" y="1090"/>
                  </a:cxn>
                  <a:cxn ang="0">
                    <a:pos x="431" y="1028"/>
                  </a:cxn>
                  <a:cxn ang="0">
                    <a:pos x="499" y="926"/>
                  </a:cxn>
                  <a:cxn ang="0">
                    <a:pos x="566" y="779"/>
                  </a:cxn>
                  <a:cxn ang="0">
                    <a:pos x="634" y="593"/>
                  </a:cxn>
                  <a:cxn ang="0">
                    <a:pos x="702" y="384"/>
                  </a:cxn>
                  <a:cxn ang="0">
                    <a:pos x="771" y="189"/>
                  </a:cxn>
                  <a:cxn ang="0">
                    <a:pos x="839" y="51"/>
                  </a:cxn>
                  <a:cxn ang="0">
                    <a:pos x="906" y="0"/>
                  </a:cxn>
                  <a:cxn ang="0">
                    <a:pos x="974" y="51"/>
                  </a:cxn>
                  <a:cxn ang="0">
                    <a:pos x="1042" y="189"/>
                  </a:cxn>
                  <a:cxn ang="0">
                    <a:pos x="1111" y="384"/>
                  </a:cxn>
                  <a:cxn ang="0">
                    <a:pos x="1178" y="593"/>
                  </a:cxn>
                  <a:cxn ang="0">
                    <a:pos x="1246" y="779"/>
                  </a:cxn>
                  <a:cxn ang="0">
                    <a:pos x="1314" y="926"/>
                  </a:cxn>
                  <a:cxn ang="0">
                    <a:pos x="1382" y="1028"/>
                  </a:cxn>
                  <a:cxn ang="0">
                    <a:pos x="1449" y="1090"/>
                  </a:cxn>
                  <a:cxn ang="0">
                    <a:pos x="1518" y="1125"/>
                  </a:cxn>
                  <a:cxn ang="0">
                    <a:pos x="1586" y="1142"/>
                  </a:cxn>
                  <a:cxn ang="0">
                    <a:pos x="1654" y="1150"/>
                  </a:cxn>
                  <a:cxn ang="0">
                    <a:pos x="1722" y="1153"/>
                  </a:cxn>
                  <a:cxn ang="0">
                    <a:pos x="1789" y="1154"/>
                  </a:cxn>
                  <a:cxn ang="0">
                    <a:pos x="1789" y="1155"/>
                  </a:cxn>
                  <a:cxn ang="0">
                    <a:pos x="1722" y="1155"/>
                  </a:cxn>
                  <a:cxn ang="0">
                    <a:pos x="1654" y="1155"/>
                  </a:cxn>
                  <a:cxn ang="0">
                    <a:pos x="1586" y="1155"/>
                  </a:cxn>
                  <a:cxn ang="0">
                    <a:pos x="1518" y="1155"/>
                  </a:cxn>
                  <a:cxn ang="0">
                    <a:pos x="1449" y="1155"/>
                  </a:cxn>
                  <a:cxn ang="0">
                    <a:pos x="1382" y="1155"/>
                  </a:cxn>
                  <a:cxn ang="0">
                    <a:pos x="1314" y="1155"/>
                  </a:cxn>
                  <a:cxn ang="0">
                    <a:pos x="1246" y="1155"/>
                  </a:cxn>
                  <a:cxn ang="0">
                    <a:pos x="1178" y="1155"/>
                  </a:cxn>
                  <a:cxn ang="0">
                    <a:pos x="1111" y="1155"/>
                  </a:cxn>
                  <a:cxn ang="0">
                    <a:pos x="1042" y="1155"/>
                  </a:cxn>
                  <a:cxn ang="0">
                    <a:pos x="974" y="1155"/>
                  </a:cxn>
                  <a:cxn ang="0">
                    <a:pos x="906" y="1155"/>
                  </a:cxn>
                  <a:cxn ang="0">
                    <a:pos x="839" y="1155"/>
                  </a:cxn>
                  <a:cxn ang="0">
                    <a:pos x="771" y="1155"/>
                  </a:cxn>
                  <a:cxn ang="0">
                    <a:pos x="702" y="1155"/>
                  </a:cxn>
                  <a:cxn ang="0">
                    <a:pos x="634" y="1155"/>
                  </a:cxn>
                  <a:cxn ang="0">
                    <a:pos x="566" y="1155"/>
                  </a:cxn>
                  <a:cxn ang="0">
                    <a:pos x="499" y="1155"/>
                  </a:cxn>
                  <a:cxn ang="0">
                    <a:pos x="431" y="1155"/>
                  </a:cxn>
                  <a:cxn ang="0">
                    <a:pos x="363" y="1155"/>
                  </a:cxn>
                  <a:cxn ang="0">
                    <a:pos x="294" y="1155"/>
                  </a:cxn>
                  <a:cxn ang="0">
                    <a:pos x="227" y="1155"/>
                  </a:cxn>
                  <a:cxn ang="0">
                    <a:pos x="159" y="1155"/>
                  </a:cxn>
                  <a:cxn ang="0">
                    <a:pos x="91" y="1155"/>
                  </a:cxn>
                  <a:cxn ang="0">
                    <a:pos x="23" y="1155"/>
                  </a:cxn>
                </a:cxnLst>
                <a:rect l="0" t="0" r="r" b="b"/>
                <a:pathLst>
                  <a:path w="1812" h="1155">
                    <a:moveTo>
                      <a:pt x="0" y="1155"/>
                    </a:moveTo>
                    <a:lnTo>
                      <a:pt x="0" y="1155"/>
                    </a:lnTo>
                    <a:lnTo>
                      <a:pt x="23" y="1154"/>
                    </a:lnTo>
                    <a:lnTo>
                      <a:pt x="45" y="1154"/>
                    </a:lnTo>
                    <a:lnTo>
                      <a:pt x="68" y="1154"/>
                    </a:lnTo>
                    <a:lnTo>
                      <a:pt x="91" y="1153"/>
                    </a:lnTo>
                    <a:lnTo>
                      <a:pt x="114" y="1153"/>
                    </a:lnTo>
                    <a:lnTo>
                      <a:pt x="136" y="1152"/>
                    </a:lnTo>
                    <a:lnTo>
                      <a:pt x="159" y="1150"/>
                    </a:lnTo>
                    <a:lnTo>
                      <a:pt x="182" y="1147"/>
                    </a:lnTo>
                    <a:lnTo>
                      <a:pt x="205" y="1145"/>
                    </a:lnTo>
                    <a:lnTo>
                      <a:pt x="227" y="1142"/>
                    </a:lnTo>
                    <a:lnTo>
                      <a:pt x="250" y="1137"/>
                    </a:lnTo>
                    <a:lnTo>
                      <a:pt x="272" y="1132"/>
                    </a:lnTo>
                    <a:lnTo>
                      <a:pt x="294" y="1125"/>
                    </a:lnTo>
                    <a:lnTo>
                      <a:pt x="317" y="1115"/>
                    </a:lnTo>
                    <a:lnTo>
                      <a:pt x="340" y="1104"/>
                    </a:lnTo>
                    <a:lnTo>
                      <a:pt x="363" y="1090"/>
                    </a:lnTo>
                    <a:lnTo>
                      <a:pt x="385" y="1072"/>
                    </a:lnTo>
                    <a:lnTo>
                      <a:pt x="408" y="1052"/>
                    </a:lnTo>
                    <a:lnTo>
                      <a:pt x="431" y="1028"/>
                    </a:lnTo>
                    <a:lnTo>
                      <a:pt x="454" y="998"/>
                    </a:lnTo>
                    <a:lnTo>
                      <a:pt x="476" y="965"/>
                    </a:lnTo>
                    <a:lnTo>
                      <a:pt x="499" y="926"/>
                    </a:lnTo>
                    <a:lnTo>
                      <a:pt x="522" y="883"/>
                    </a:lnTo>
                    <a:lnTo>
                      <a:pt x="543" y="834"/>
                    </a:lnTo>
                    <a:lnTo>
                      <a:pt x="566" y="779"/>
                    </a:lnTo>
                    <a:lnTo>
                      <a:pt x="589" y="721"/>
                    </a:lnTo>
                    <a:lnTo>
                      <a:pt x="612" y="658"/>
                    </a:lnTo>
                    <a:lnTo>
                      <a:pt x="634" y="593"/>
                    </a:lnTo>
                    <a:lnTo>
                      <a:pt x="657" y="524"/>
                    </a:lnTo>
                    <a:lnTo>
                      <a:pt x="680" y="454"/>
                    </a:lnTo>
                    <a:lnTo>
                      <a:pt x="702" y="384"/>
                    </a:lnTo>
                    <a:lnTo>
                      <a:pt x="725" y="315"/>
                    </a:lnTo>
                    <a:lnTo>
                      <a:pt x="748" y="251"/>
                    </a:lnTo>
                    <a:lnTo>
                      <a:pt x="771" y="189"/>
                    </a:lnTo>
                    <a:lnTo>
                      <a:pt x="793" y="135"/>
                    </a:lnTo>
                    <a:lnTo>
                      <a:pt x="816" y="88"/>
                    </a:lnTo>
                    <a:lnTo>
                      <a:pt x="839" y="51"/>
                    </a:lnTo>
                    <a:lnTo>
                      <a:pt x="861" y="22"/>
                    </a:lnTo>
                    <a:lnTo>
                      <a:pt x="883" y="5"/>
                    </a:lnTo>
                    <a:lnTo>
                      <a:pt x="906" y="0"/>
                    </a:lnTo>
                    <a:lnTo>
                      <a:pt x="929" y="5"/>
                    </a:lnTo>
                    <a:lnTo>
                      <a:pt x="951" y="22"/>
                    </a:lnTo>
                    <a:lnTo>
                      <a:pt x="974" y="51"/>
                    </a:lnTo>
                    <a:lnTo>
                      <a:pt x="997" y="88"/>
                    </a:lnTo>
                    <a:lnTo>
                      <a:pt x="1020" y="135"/>
                    </a:lnTo>
                    <a:lnTo>
                      <a:pt x="1042" y="189"/>
                    </a:lnTo>
                    <a:lnTo>
                      <a:pt x="1065" y="251"/>
                    </a:lnTo>
                    <a:lnTo>
                      <a:pt x="1088" y="315"/>
                    </a:lnTo>
                    <a:lnTo>
                      <a:pt x="1111" y="384"/>
                    </a:lnTo>
                    <a:lnTo>
                      <a:pt x="1133" y="454"/>
                    </a:lnTo>
                    <a:lnTo>
                      <a:pt x="1155" y="524"/>
                    </a:lnTo>
                    <a:lnTo>
                      <a:pt x="1178" y="593"/>
                    </a:lnTo>
                    <a:lnTo>
                      <a:pt x="1200" y="658"/>
                    </a:lnTo>
                    <a:lnTo>
                      <a:pt x="1223" y="721"/>
                    </a:lnTo>
                    <a:lnTo>
                      <a:pt x="1246" y="779"/>
                    </a:lnTo>
                    <a:lnTo>
                      <a:pt x="1269" y="834"/>
                    </a:lnTo>
                    <a:lnTo>
                      <a:pt x="1291" y="883"/>
                    </a:lnTo>
                    <a:lnTo>
                      <a:pt x="1314" y="926"/>
                    </a:lnTo>
                    <a:lnTo>
                      <a:pt x="1337" y="965"/>
                    </a:lnTo>
                    <a:lnTo>
                      <a:pt x="1360" y="998"/>
                    </a:lnTo>
                    <a:lnTo>
                      <a:pt x="1382" y="1028"/>
                    </a:lnTo>
                    <a:lnTo>
                      <a:pt x="1405" y="1052"/>
                    </a:lnTo>
                    <a:lnTo>
                      <a:pt x="1428" y="1072"/>
                    </a:lnTo>
                    <a:lnTo>
                      <a:pt x="1449" y="1090"/>
                    </a:lnTo>
                    <a:lnTo>
                      <a:pt x="1472" y="1104"/>
                    </a:lnTo>
                    <a:lnTo>
                      <a:pt x="1495" y="1115"/>
                    </a:lnTo>
                    <a:lnTo>
                      <a:pt x="1518" y="1125"/>
                    </a:lnTo>
                    <a:lnTo>
                      <a:pt x="1540" y="1132"/>
                    </a:lnTo>
                    <a:lnTo>
                      <a:pt x="1563" y="1137"/>
                    </a:lnTo>
                    <a:lnTo>
                      <a:pt x="1586" y="1142"/>
                    </a:lnTo>
                    <a:lnTo>
                      <a:pt x="1608" y="1145"/>
                    </a:lnTo>
                    <a:lnTo>
                      <a:pt x="1631" y="1147"/>
                    </a:lnTo>
                    <a:lnTo>
                      <a:pt x="1654" y="1150"/>
                    </a:lnTo>
                    <a:lnTo>
                      <a:pt x="1677" y="1152"/>
                    </a:lnTo>
                    <a:lnTo>
                      <a:pt x="1699" y="1153"/>
                    </a:lnTo>
                    <a:lnTo>
                      <a:pt x="1722" y="1153"/>
                    </a:lnTo>
                    <a:lnTo>
                      <a:pt x="1744" y="1154"/>
                    </a:lnTo>
                    <a:lnTo>
                      <a:pt x="1767" y="1154"/>
                    </a:lnTo>
                    <a:lnTo>
                      <a:pt x="1789" y="1154"/>
                    </a:lnTo>
                    <a:lnTo>
                      <a:pt x="1812" y="1155"/>
                    </a:lnTo>
                    <a:lnTo>
                      <a:pt x="1812" y="1155"/>
                    </a:lnTo>
                    <a:lnTo>
                      <a:pt x="1789" y="1155"/>
                    </a:lnTo>
                    <a:lnTo>
                      <a:pt x="1767" y="1155"/>
                    </a:lnTo>
                    <a:lnTo>
                      <a:pt x="1744" y="1155"/>
                    </a:lnTo>
                    <a:lnTo>
                      <a:pt x="1722" y="1155"/>
                    </a:lnTo>
                    <a:lnTo>
                      <a:pt x="1699" y="1155"/>
                    </a:lnTo>
                    <a:lnTo>
                      <a:pt x="1677" y="1155"/>
                    </a:lnTo>
                    <a:lnTo>
                      <a:pt x="1654" y="1155"/>
                    </a:lnTo>
                    <a:lnTo>
                      <a:pt x="1631" y="1155"/>
                    </a:lnTo>
                    <a:lnTo>
                      <a:pt x="1608" y="1155"/>
                    </a:lnTo>
                    <a:lnTo>
                      <a:pt x="1586" y="1155"/>
                    </a:lnTo>
                    <a:lnTo>
                      <a:pt x="1563" y="1155"/>
                    </a:lnTo>
                    <a:lnTo>
                      <a:pt x="1540" y="1155"/>
                    </a:lnTo>
                    <a:lnTo>
                      <a:pt x="1518" y="1155"/>
                    </a:lnTo>
                    <a:lnTo>
                      <a:pt x="1495" y="1155"/>
                    </a:lnTo>
                    <a:lnTo>
                      <a:pt x="1472" y="1155"/>
                    </a:lnTo>
                    <a:lnTo>
                      <a:pt x="1449" y="1155"/>
                    </a:lnTo>
                    <a:lnTo>
                      <a:pt x="1428" y="1155"/>
                    </a:lnTo>
                    <a:lnTo>
                      <a:pt x="1405" y="1155"/>
                    </a:lnTo>
                    <a:lnTo>
                      <a:pt x="1382" y="1155"/>
                    </a:lnTo>
                    <a:lnTo>
                      <a:pt x="1360" y="1155"/>
                    </a:lnTo>
                    <a:lnTo>
                      <a:pt x="1337" y="1155"/>
                    </a:lnTo>
                    <a:lnTo>
                      <a:pt x="1314" y="1155"/>
                    </a:lnTo>
                    <a:lnTo>
                      <a:pt x="1291" y="1155"/>
                    </a:lnTo>
                    <a:lnTo>
                      <a:pt x="1269" y="1155"/>
                    </a:lnTo>
                    <a:lnTo>
                      <a:pt x="1246" y="1155"/>
                    </a:lnTo>
                    <a:lnTo>
                      <a:pt x="1223" y="1155"/>
                    </a:lnTo>
                    <a:lnTo>
                      <a:pt x="1200" y="1155"/>
                    </a:lnTo>
                    <a:lnTo>
                      <a:pt x="1178" y="1155"/>
                    </a:lnTo>
                    <a:lnTo>
                      <a:pt x="1155" y="1155"/>
                    </a:lnTo>
                    <a:lnTo>
                      <a:pt x="1133" y="1155"/>
                    </a:lnTo>
                    <a:lnTo>
                      <a:pt x="1111" y="1155"/>
                    </a:lnTo>
                    <a:lnTo>
                      <a:pt x="1088" y="1155"/>
                    </a:lnTo>
                    <a:lnTo>
                      <a:pt x="1065" y="1155"/>
                    </a:lnTo>
                    <a:lnTo>
                      <a:pt x="1042" y="1155"/>
                    </a:lnTo>
                    <a:lnTo>
                      <a:pt x="1020" y="1155"/>
                    </a:lnTo>
                    <a:lnTo>
                      <a:pt x="997" y="1155"/>
                    </a:lnTo>
                    <a:lnTo>
                      <a:pt x="974" y="1155"/>
                    </a:lnTo>
                    <a:lnTo>
                      <a:pt x="951" y="1155"/>
                    </a:lnTo>
                    <a:lnTo>
                      <a:pt x="929" y="1155"/>
                    </a:lnTo>
                    <a:lnTo>
                      <a:pt x="906" y="1155"/>
                    </a:lnTo>
                    <a:lnTo>
                      <a:pt x="883" y="1155"/>
                    </a:lnTo>
                    <a:lnTo>
                      <a:pt x="861" y="1155"/>
                    </a:lnTo>
                    <a:lnTo>
                      <a:pt x="839" y="1155"/>
                    </a:lnTo>
                    <a:lnTo>
                      <a:pt x="816" y="1155"/>
                    </a:lnTo>
                    <a:lnTo>
                      <a:pt x="793" y="1155"/>
                    </a:lnTo>
                    <a:lnTo>
                      <a:pt x="771" y="1155"/>
                    </a:lnTo>
                    <a:lnTo>
                      <a:pt x="748" y="1155"/>
                    </a:lnTo>
                    <a:lnTo>
                      <a:pt x="725" y="1155"/>
                    </a:lnTo>
                    <a:lnTo>
                      <a:pt x="702" y="1155"/>
                    </a:lnTo>
                    <a:lnTo>
                      <a:pt x="680" y="1155"/>
                    </a:lnTo>
                    <a:lnTo>
                      <a:pt x="657" y="1155"/>
                    </a:lnTo>
                    <a:lnTo>
                      <a:pt x="634" y="1155"/>
                    </a:lnTo>
                    <a:lnTo>
                      <a:pt x="612" y="1155"/>
                    </a:lnTo>
                    <a:lnTo>
                      <a:pt x="589" y="1155"/>
                    </a:lnTo>
                    <a:lnTo>
                      <a:pt x="566" y="1155"/>
                    </a:lnTo>
                    <a:lnTo>
                      <a:pt x="543" y="1155"/>
                    </a:lnTo>
                    <a:lnTo>
                      <a:pt x="522" y="1155"/>
                    </a:lnTo>
                    <a:lnTo>
                      <a:pt x="499" y="1155"/>
                    </a:lnTo>
                    <a:lnTo>
                      <a:pt x="476" y="1155"/>
                    </a:lnTo>
                    <a:lnTo>
                      <a:pt x="454" y="1155"/>
                    </a:lnTo>
                    <a:lnTo>
                      <a:pt x="431" y="1155"/>
                    </a:lnTo>
                    <a:lnTo>
                      <a:pt x="408" y="1155"/>
                    </a:lnTo>
                    <a:lnTo>
                      <a:pt x="385" y="1155"/>
                    </a:lnTo>
                    <a:lnTo>
                      <a:pt x="363" y="1155"/>
                    </a:lnTo>
                    <a:lnTo>
                      <a:pt x="340" y="1155"/>
                    </a:lnTo>
                    <a:lnTo>
                      <a:pt x="317" y="1155"/>
                    </a:lnTo>
                    <a:lnTo>
                      <a:pt x="294" y="1155"/>
                    </a:lnTo>
                    <a:lnTo>
                      <a:pt x="272" y="1155"/>
                    </a:lnTo>
                    <a:lnTo>
                      <a:pt x="250" y="1155"/>
                    </a:lnTo>
                    <a:lnTo>
                      <a:pt x="227" y="1155"/>
                    </a:lnTo>
                    <a:lnTo>
                      <a:pt x="205" y="1155"/>
                    </a:lnTo>
                    <a:lnTo>
                      <a:pt x="182" y="1155"/>
                    </a:lnTo>
                    <a:lnTo>
                      <a:pt x="159" y="1155"/>
                    </a:lnTo>
                    <a:lnTo>
                      <a:pt x="136" y="1155"/>
                    </a:lnTo>
                    <a:lnTo>
                      <a:pt x="114" y="1155"/>
                    </a:lnTo>
                    <a:lnTo>
                      <a:pt x="91" y="1155"/>
                    </a:lnTo>
                    <a:lnTo>
                      <a:pt x="68" y="1155"/>
                    </a:lnTo>
                    <a:lnTo>
                      <a:pt x="45" y="1155"/>
                    </a:lnTo>
                    <a:lnTo>
                      <a:pt x="23" y="1155"/>
                    </a:lnTo>
                    <a:lnTo>
                      <a:pt x="0" y="1155"/>
                    </a:lnTo>
                    <a:close/>
                  </a:path>
                </a:pathLst>
              </a:custGeom>
              <a:noFill/>
              <a:ln w="20638">
                <a:solidFill>
                  <a:srgbClr val="000000"/>
                </a:solidFill>
                <a:prstDash val="solid"/>
                <a:round/>
                <a:headEnd/>
                <a:tailEnd/>
              </a:ln>
            </p:spPr>
            <p:txBody>
              <a:bodyPr>
                <a:prstTxWarp prst="textNoShape">
                  <a:avLst/>
                </a:prstTxWarp>
              </a:bodyPr>
              <a:lstStyle/>
              <a:p>
                <a:endParaRPr lang="en-US"/>
              </a:p>
            </p:txBody>
          </p:sp>
          <p:sp>
            <p:nvSpPr>
              <p:cNvPr id="481470" name="Line 190"/>
              <p:cNvSpPr>
                <a:spLocks noChangeShapeType="1"/>
              </p:cNvSpPr>
              <p:nvPr/>
            </p:nvSpPr>
            <p:spPr bwMode="auto">
              <a:xfrm>
                <a:off x="3710" y="2736"/>
                <a:ext cx="1" cy="1304"/>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481473" name="Rectangle 193"/>
            <p:cNvSpPr>
              <a:spLocks noChangeArrowheads="1"/>
            </p:cNvSpPr>
            <p:nvPr/>
          </p:nvSpPr>
          <p:spPr bwMode="auto">
            <a:xfrm>
              <a:off x="4080" y="4032"/>
              <a:ext cx="1325" cy="213"/>
            </a:xfrm>
            <a:prstGeom prst="rect">
              <a:avLst/>
            </a:prstGeom>
            <a:noFill/>
            <a:ln w="9525">
              <a:noFill/>
              <a:miter lim="800000"/>
              <a:headEnd/>
              <a:tailEnd/>
            </a:ln>
            <a:effectLst/>
          </p:spPr>
          <p:txBody>
            <a:bodyPr wrap="none">
              <a:prstTxWarp prst="textNoShape">
                <a:avLst/>
              </a:prstTxWarp>
              <a:spAutoFit/>
            </a:bodyPr>
            <a:lstStyle/>
            <a:p>
              <a:r>
                <a:rPr lang="en-US" sz="1600" b="0">
                  <a:solidFill>
                    <a:schemeClr val="tx1"/>
                  </a:solidFill>
                  <a:effectLst/>
                </a:rPr>
                <a:t>Phenotype Measure</a:t>
              </a:r>
            </a:p>
          </p:txBody>
        </p:sp>
        <p:sp>
          <p:nvSpPr>
            <p:cNvPr id="481474" name="Rectangle 194"/>
            <p:cNvSpPr>
              <a:spLocks noChangeArrowheads="1"/>
            </p:cNvSpPr>
            <p:nvPr/>
          </p:nvSpPr>
          <p:spPr bwMode="auto">
            <a:xfrm rot="16200000">
              <a:off x="3254" y="3256"/>
              <a:ext cx="596" cy="218"/>
            </a:xfrm>
            <a:prstGeom prst="rect">
              <a:avLst/>
            </a:prstGeom>
            <a:noFill/>
            <a:ln w="9525">
              <a:noFill/>
              <a:miter lim="800000"/>
              <a:headEnd/>
              <a:tailEnd/>
            </a:ln>
            <a:effectLst/>
          </p:spPr>
          <p:txBody>
            <a:bodyPr wrap="none">
              <a:prstTxWarp prst="textNoShape">
                <a:avLst/>
              </a:prstTxWarp>
              <a:spAutoFit/>
            </a:bodyPr>
            <a:lstStyle/>
            <a:p>
              <a:r>
                <a:rPr lang="en-US" sz="1400">
                  <a:solidFill>
                    <a:schemeClr val="tx1"/>
                  </a:solidFill>
                  <a:effectLst/>
                </a:rPr>
                <a:t>Frequency</a:t>
              </a:r>
            </a:p>
          </p:txBody>
        </p:sp>
      </p:grpSp>
      <p:sp>
        <p:nvSpPr>
          <p:cNvPr id="481475" name="Rectangle 195"/>
          <p:cNvSpPr>
            <a:spLocks noChangeArrowheads="1"/>
          </p:cNvSpPr>
          <p:nvPr/>
        </p:nvSpPr>
        <p:spPr bwMode="auto">
          <a:xfrm>
            <a:off x="5039079" y="4114801"/>
            <a:ext cx="1255196" cy="369332"/>
          </a:xfrm>
          <a:prstGeom prst="rect">
            <a:avLst/>
          </a:prstGeom>
          <a:noFill/>
          <a:ln w="9525">
            <a:noFill/>
            <a:miter lim="800000"/>
            <a:headEnd/>
            <a:tailEnd/>
          </a:ln>
          <a:effectLst/>
        </p:spPr>
        <p:txBody>
          <a:bodyPr wrap="none">
            <a:prstTxWarp prst="textNoShape">
              <a:avLst/>
            </a:prstTxWarp>
            <a:spAutoFit/>
          </a:bodyPr>
          <a:lstStyle/>
          <a:p>
            <a:pPr algn="ctr"/>
            <a:r>
              <a:rPr lang="en-US" sz="1800" b="0">
                <a:solidFill>
                  <a:schemeClr val="tx1"/>
                </a:solidFill>
                <a:effectLst>
                  <a:outerShdw blurRad="38100" dist="38100" dir="2700000" algn="tl">
                    <a:srgbClr val="DDDDDD"/>
                  </a:outerShdw>
                </a:effectLst>
              </a:rPr>
              <a:t>Continuous</a:t>
            </a:r>
          </a:p>
        </p:txBody>
      </p:sp>
      <p:grpSp>
        <p:nvGrpSpPr>
          <p:cNvPr id="6" name="Group 198"/>
          <p:cNvGrpSpPr>
            <a:grpSpLocks/>
          </p:cNvGrpSpPr>
          <p:nvPr/>
        </p:nvGrpSpPr>
        <p:grpSpPr bwMode="auto">
          <a:xfrm>
            <a:off x="6908800" y="4327525"/>
            <a:ext cx="2139244" cy="1174750"/>
            <a:chOff x="4896" y="2726"/>
            <a:chExt cx="1516" cy="740"/>
          </a:xfrm>
        </p:grpSpPr>
        <p:sp>
          <p:nvSpPr>
            <p:cNvPr id="481360" name="Rectangle 80"/>
            <p:cNvSpPr>
              <a:spLocks noChangeArrowheads="1"/>
            </p:cNvSpPr>
            <p:nvPr/>
          </p:nvSpPr>
          <p:spPr bwMode="auto">
            <a:xfrm>
              <a:off x="5232" y="2928"/>
              <a:ext cx="900" cy="155"/>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Multiple Genes </a:t>
              </a:r>
              <a:endParaRPr lang="en-US" sz="1600" b="0">
                <a:solidFill>
                  <a:schemeClr val="tx1"/>
                </a:solidFill>
                <a:effectLst/>
              </a:endParaRPr>
            </a:p>
          </p:txBody>
        </p:sp>
        <p:sp>
          <p:nvSpPr>
            <p:cNvPr id="481361" name="Rectangle 81"/>
            <p:cNvSpPr>
              <a:spLocks noChangeArrowheads="1"/>
            </p:cNvSpPr>
            <p:nvPr/>
          </p:nvSpPr>
          <p:spPr bwMode="auto">
            <a:xfrm>
              <a:off x="5136" y="3120"/>
              <a:ext cx="1051" cy="155"/>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Common Variants</a:t>
              </a:r>
              <a:endParaRPr lang="en-US" sz="1600" b="0">
                <a:solidFill>
                  <a:schemeClr val="tx1"/>
                </a:solidFill>
                <a:effectLst/>
              </a:endParaRPr>
            </a:p>
          </p:txBody>
        </p:sp>
        <p:sp>
          <p:nvSpPr>
            <p:cNvPr id="481362" name="Rectangle 82"/>
            <p:cNvSpPr>
              <a:spLocks noChangeArrowheads="1"/>
            </p:cNvSpPr>
            <p:nvPr/>
          </p:nvSpPr>
          <p:spPr bwMode="auto">
            <a:xfrm>
              <a:off x="4896" y="3312"/>
              <a:ext cx="1516" cy="154"/>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300,000 -1,000,000  SNPs</a:t>
              </a:r>
            </a:p>
          </p:txBody>
        </p:sp>
        <p:sp>
          <p:nvSpPr>
            <p:cNvPr id="481460" name="Rectangle 180"/>
            <p:cNvSpPr>
              <a:spLocks noChangeArrowheads="1"/>
            </p:cNvSpPr>
            <p:nvPr/>
          </p:nvSpPr>
          <p:spPr bwMode="auto">
            <a:xfrm>
              <a:off x="5040" y="2726"/>
              <a:ext cx="1219" cy="155"/>
            </a:xfrm>
            <a:prstGeom prst="rect">
              <a:avLst/>
            </a:prstGeom>
            <a:noFill/>
            <a:ln w="9525">
              <a:noFill/>
              <a:miter lim="800000"/>
              <a:headEnd/>
              <a:tailEnd/>
            </a:ln>
          </p:spPr>
          <p:txBody>
            <a:bodyPr wrap="none" lIns="0" tIns="0" rIns="0" bIns="0">
              <a:prstTxWarp prst="textNoShape">
                <a:avLst/>
              </a:prstTxWarp>
              <a:spAutoFit/>
            </a:bodyPr>
            <a:lstStyle/>
            <a:p>
              <a:r>
                <a:rPr lang="en-US" sz="1600" dirty="0">
                  <a:solidFill>
                    <a:schemeClr val="tx1"/>
                  </a:solidFill>
                  <a:effectLst/>
                </a:rPr>
                <a:t>Complex Inheritance </a:t>
              </a:r>
              <a:endParaRPr lang="en-US" sz="1600" b="0" dirty="0">
                <a:solidFill>
                  <a:schemeClr val="tx1"/>
                </a:solidFill>
                <a:effectLst/>
              </a:endParaRPr>
            </a:p>
          </p:txBody>
        </p:sp>
      </p:grpSp>
      <p:sp>
        <p:nvSpPr>
          <p:cNvPr id="193" name="Title 192"/>
          <p:cNvSpPr>
            <a:spLocks noGrp="1"/>
          </p:cNvSpPr>
          <p:nvPr>
            <p:ph type="title"/>
          </p:nvPr>
        </p:nvSpPr>
        <p:spPr/>
        <p:txBody>
          <a:bodyPr/>
          <a:lstStyle/>
          <a:p>
            <a:r>
              <a:rPr lang="en-US" sz="3600" dirty="0"/>
              <a:t>Strategies</a:t>
            </a:r>
            <a:r>
              <a:rPr lang="en-US" dirty="0"/>
              <a:t> </a:t>
            </a:r>
            <a:r>
              <a:rPr lang="en-US" sz="3600" dirty="0"/>
              <a:t>for</a:t>
            </a:r>
            <a:r>
              <a:rPr lang="en-US" dirty="0"/>
              <a:t> </a:t>
            </a:r>
            <a:r>
              <a:rPr lang="en-US" sz="3600" dirty="0"/>
              <a:t>Genetic</a:t>
            </a:r>
            <a:r>
              <a:rPr lang="en-US" dirty="0"/>
              <a:t> </a:t>
            </a:r>
            <a:r>
              <a:rPr lang="en-US" sz="3600" dirty="0"/>
              <a:t>Analysis</a:t>
            </a:r>
          </a:p>
        </p:txBody>
      </p:sp>
      <p:sp>
        <p:nvSpPr>
          <p:cNvPr id="199" name="Text Placeholder 198"/>
          <p:cNvSpPr>
            <a:spLocks noGrp="1"/>
          </p:cNvSpPr>
          <p:nvPr>
            <p:ph type="body" idx="1"/>
          </p:nvPr>
        </p:nvSpPr>
        <p:spPr/>
        <p:txBody>
          <a:bodyPr/>
          <a:lstStyle/>
          <a:p>
            <a:r>
              <a:rPr lang="en-US" dirty="0"/>
              <a:t>Families -- Linkage Studies</a:t>
            </a:r>
          </a:p>
        </p:txBody>
      </p:sp>
      <p:sp>
        <p:nvSpPr>
          <p:cNvPr id="201" name="Text Placeholder 200"/>
          <p:cNvSpPr>
            <a:spLocks noGrp="1"/>
          </p:cNvSpPr>
          <p:nvPr>
            <p:ph type="body" sz="quarter" idx="3"/>
          </p:nvPr>
        </p:nvSpPr>
        <p:spPr/>
        <p:txBody>
          <a:bodyPr>
            <a:normAutofit fontScale="92500" lnSpcReduction="20000"/>
          </a:bodyPr>
          <a:lstStyle/>
          <a:p>
            <a:r>
              <a:rPr lang="en-US" dirty="0"/>
              <a:t>Populations  -- Association Studies</a:t>
            </a:r>
          </a:p>
        </p:txBody>
      </p:sp>
    </p:spTree>
    <p:extLst>
      <p:ext uri="{BB962C8B-B14F-4D97-AF65-F5344CB8AC3E}">
        <p14:creationId xmlns:p14="http://schemas.microsoft.com/office/powerpoint/2010/main" val="193926314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6"/>
          <p:cNvGrpSpPr>
            <a:grpSpLocks/>
          </p:cNvGrpSpPr>
          <p:nvPr/>
        </p:nvGrpSpPr>
        <p:grpSpPr bwMode="auto">
          <a:xfrm>
            <a:off x="482601" y="3235327"/>
            <a:ext cx="3894667" cy="1936750"/>
            <a:chOff x="3252" y="1273"/>
            <a:chExt cx="2760" cy="1220"/>
          </a:xfrm>
        </p:grpSpPr>
        <p:sp>
          <p:nvSpPr>
            <p:cNvPr id="502787" name="Rectangle 1027"/>
            <p:cNvSpPr>
              <a:spLocks noChangeArrowheads="1"/>
            </p:cNvSpPr>
            <p:nvPr/>
          </p:nvSpPr>
          <p:spPr bwMode="auto">
            <a:xfrm>
              <a:off x="3456" y="2289"/>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C</a:t>
              </a:r>
              <a:endParaRPr lang="en-US" sz="2400" b="0">
                <a:solidFill>
                  <a:schemeClr val="tx1"/>
                </a:solidFill>
                <a:effectLst/>
              </a:endParaRPr>
            </a:p>
          </p:txBody>
        </p:sp>
        <p:sp>
          <p:nvSpPr>
            <p:cNvPr id="502788" name="Rectangle 1028"/>
            <p:cNvSpPr>
              <a:spLocks noChangeArrowheads="1"/>
            </p:cNvSpPr>
            <p:nvPr/>
          </p:nvSpPr>
          <p:spPr bwMode="auto">
            <a:xfrm>
              <a:off x="3590" y="2289"/>
              <a:ext cx="9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a</a:t>
              </a:r>
              <a:endParaRPr lang="en-US" sz="2400" b="0">
                <a:solidFill>
                  <a:schemeClr val="tx1"/>
                </a:solidFill>
                <a:effectLst/>
              </a:endParaRPr>
            </a:p>
          </p:txBody>
        </p:sp>
        <p:sp>
          <p:nvSpPr>
            <p:cNvPr id="502789" name="Rectangle 1029"/>
            <p:cNvSpPr>
              <a:spLocks noChangeArrowheads="1"/>
            </p:cNvSpPr>
            <p:nvPr/>
          </p:nvSpPr>
          <p:spPr bwMode="auto">
            <a:xfrm>
              <a:off x="3692"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502790" name="Rectangle 1030"/>
            <p:cNvSpPr>
              <a:spLocks noChangeArrowheads="1"/>
            </p:cNvSpPr>
            <p:nvPr/>
          </p:nvSpPr>
          <p:spPr bwMode="auto">
            <a:xfrm>
              <a:off x="3794" y="2289"/>
              <a:ext cx="9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e</a:t>
              </a:r>
              <a:endParaRPr lang="en-US" sz="2400" b="0">
                <a:solidFill>
                  <a:schemeClr val="tx1"/>
                </a:solidFill>
                <a:effectLst/>
              </a:endParaRPr>
            </a:p>
          </p:txBody>
        </p:sp>
        <p:sp>
          <p:nvSpPr>
            <p:cNvPr id="502791" name="Rectangle 1031"/>
            <p:cNvSpPr>
              <a:spLocks noChangeArrowheads="1"/>
            </p:cNvSpPr>
            <p:nvPr/>
          </p:nvSpPr>
          <p:spPr bwMode="auto">
            <a:xfrm>
              <a:off x="3896"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502792" name="Rectangle 1032"/>
            <p:cNvSpPr>
              <a:spLocks noChangeArrowheads="1"/>
            </p:cNvSpPr>
            <p:nvPr/>
          </p:nvSpPr>
          <p:spPr bwMode="auto">
            <a:xfrm>
              <a:off x="5087" y="2289"/>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C</a:t>
              </a:r>
              <a:endParaRPr lang="en-US" sz="2400" b="0">
                <a:solidFill>
                  <a:schemeClr val="tx1"/>
                </a:solidFill>
                <a:effectLst/>
              </a:endParaRPr>
            </a:p>
          </p:txBody>
        </p:sp>
        <p:sp>
          <p:nvSpPr>
            <p:cNvPr id="502793" name="Rectangle 1033"/>
            <p:cNvSpPr>
              <a:spLocks noChangeArrowheads="1"/>
            </p:cNvSpPr>
            <p:nvPr/>
          </p:nvSpPr>
          <p:spPr bwMode="auto">
            <a:xfrm>
              <a:off x="5214"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o</a:t>
              </a:r>
              <a:endParaRPr lang="en-US" sz="2400" b="0">
                <a:solidFill>
                  <a:schemeClr val="tx1"/>
                </a:solidFill>
                <a:effectLst/>
              </a:endParaRPr>
            </a:p>
          </p:txBody>
        </p:sp>
        <p:sp>
          <p:nvSpPr>
            <p:cNvPr id="502794" name="Rectangle 1034"/>
            <p:cNvSpPr>
              <a:spLocks noChangeArrowheads="1"/>
            </p:cNvSpPr>
            <p:nvPr/>
          </p:nvSpPr>
          <p:spPr bwMode="auto">
            <a:xfrm>
              <a:off x="5329"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n</a:t>
              </a:r>
              <a:endParaRPr lang="en-US" sz="2400" b="0">
                <a:solidFill>
                  <a:schemeClr val="tx1"/>
                </a:solidFill>
                <a:effectLst/>
              </a:endParaRPr>
            </a:p>
          </p:txBody>
        </p:sp>
        <p:sp>
          <p:nvSpPr>
            <p:cNvPr id="502795" name="Rectangle 1035"/>
            <p:cNvSpPr>
              <a:spLocks noChangeArrowheads="1"/>
            </p:cNvSpPr>
            <p:nvPr/>
          </p:nvSpPr>
          <p:spPr bwMode="auto">
            <a:xfrm>
              <a:off x="5444" y="2289"/>
              <a:ext cx="64"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t</a:t>
              </a:r>
              <a:endParaRPr lang="en-US" sz="2400" b="0">
                <a:solidFill>
                  <a:schemeClr val="tx1"/>
                </a:solidFill>
                <a:effectLst/>
              </a:endParaRPr>
            </a:p>
          </p:txBody>
        </p:sp>
        <p:sp>
          <p:nvSpPr>
            <p:cNvPr id="502796" name="Rectangle 1036"/>
            <p:cNvSpPr>
              <a:spLocks noChangeArrowheads="1"/>
            </p:cNvSpPr>
            <p:nvPr/>
          </p:nvSpPr>
          <p:spPr bwMode="auto">
            <a:xfrm>
              <a:off x="5508" y="2289"/>
              <a:ext cx="67"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r</a:t>
              </a:r>
              <a:endParaRPr lang="en-US" sz="2400" b="0">
                <a:solidFill>
                  <a:schemeClr val="tx1"/>
                </a:solidFill>
                <a:effectLst/>
              </a:endParaRPr>
            </a:p>
          </p:txBody>
        </p:sp>
        <p:sp>
          <p:nvSpPr>
            <p:cNvPr id="502797" name="Rectangle 1037"/>
            <p:cNvSpPr>
              <a:spLocks noChangeArrowheads="1"/>
            </p:cNvSpPr>
            <p:nvPr/>
          </p:nvSpPr>
          <p:spPr bwMode="auto">
            <a:xfrm>
              <a:off x="5571"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o</a:t>
              </a:r>
              <a:endParaRPr lang="en-US" sz="2400" b="0">
                <a:solidFill>
                  <a:schemeClr val="tx1"/>
                </a:solidFill>
                <a:effectLst/>
              </a:endParaRPr>
            </a:p>
          </p:txBody>
        </p:sp>
        <p:sp>
          <p:nvSpPr>
            <p:cNvPr id="502798" name="Rectangle 1038"/>
            <p:cNvSpPr>
              <a:spLocks noChangeArrowheads="1"/>
            </p:cNvSpPr>
            <p:nvPr/>
          </p:nvSpPr>
          <p:spPr bwMode="auto">
            <a:xfrm>
              <a:off x="5686" y="2289"/>
              <a:ext cx="44"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l</a:t>
              </a:r>
              <a:endParaRPr lang="en-US" sz="2400" b="0">
                <a:solidFill>
                  <a:schemeClr val="tx1"/>
                </a:solidFill>
                <a:effectLst/>
              </a:endParaRPr>
            </a:p>
          </p:txBody>
        </p:sp>
        <p:sp>
          <p:nvSpPr>
            <p:cNvPr id="502799" name="Rectangle 1039"/>
            <p:cNvSpPr>
              <a:spLocks noChangeArrowheads="1"/>
            </p:cNvSpPr>
            <p:nvPr/>
          </p:nvSpPr>
          <p:spPr bwMode="auto">
            <a:xfrm>
              <a:off x="5738"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502800" name="Rectangle 1040"/>
            <p:cNvSpPr>
              <a:spLocks noChangeArrowheads="1"/>
            </p:cNvSpPr>
            <p:nvPr/>
          </p:nvSpPr>
          <p:spPr bwMode="auto">
            <a:xfrm>
              <a:off x="5009" y="1619"/>
              <a:ext cx="120" cy="96"/>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502801" name="Freeform 1041"/>
            <p:cNvSpPr>
              <a:spLocks/>
            </p:cNvSpPr>
            <p:nvPr/>
          </p:nvSpPr>
          <p:spPr bwMode="auto">
            <a:xfrm>
              <a:off x="3791" y="1749"/>
              <a:ext cx="127" cy="102"/>
            </a:xfrm>
            <a:custGeom>
              <a:avLst/>
              <a:gdLst/>
              <a:ahLst/>
              <a:cxnLst>
                <a:cxn ang="0">
                  <a:pos x="113" y="51"/>
                </a:cxn>
                <a:cxn ang="0">
                  <a:pos x="108" y="68"/>
                </a:cxn>
                <a:cxn ang="0">
                  <a:pos x="96" y="85"/>
                </a:cxn>
                <a:cxn ang="0">
                  <a:pos x="79" y="96"/>
                </a:cxn>
                <a:cxn ang="0">
                  <a:pos x="57" y="102"/>
                </a:cxn>
                <a:cxn ang="0">
                  <a:pos x="57" y="102"/>
                </a:cxn>
                <a:cxn ang="0">
                  <a:pos x="34" y="96"/>
                </a:cxn>
                <a:cxn ang="0">
                  <a:pos x="17" y="85"/>
                </a:cxn>
                <a:cxn ang="0">
                  <a:pos x="0" y="68"/>
                </a:cxn>
                <a:cxn ang="0">
                  <a:pos x="0" y="51"/>
                </a:cxn>
                <a:cxn ang="0">
                  <a:pos x="0" y="51"/>
                </a:cxn>
                <a:cxn ang="0">
                  <a:pos x="0" y="28"/>
                </a:cxn>
                <a:cxn ang="0">
                  <a:pos x="17" y="11"/>
                </a:cxn>
                <a:cxn ang="0">
                  <a:pos x="34" y="6"/>
                </a:cxn>
                <a:cxn ang="0">
                  <a:pos x="57" y="0"/>
                </a:cxn>
                <a:cxn ang="0">
                  <a:pos x="57" y="0"/>
                </a:cxn>
                <a:cxn ang="0">
                  <a:pos x="79" y="6"/>
                </a:cxn>
                <a:cxn ang="0">
                  <a:pos x="96" y="11"/>
                </a:cxn>
                <a:cxn ang="0">
                  <a:pos x="108" y="28"/>
                </a:cxn>
                <a:cxn ang="0">
                  <a:pos x="113" y="51"/>
                </a:cxn>
              </a:cxnLst>
              <a:rect l="0" t="0" r="r" b="b"/>
              <a:pathLst>
                <a:path w="113" h="102">
                  <a:moveTo>
                    <a:pt x="113" y="51"/>
                  </a:moveTo>
                  <a:lnTo>
                    <a:pt x="108" y="68"/>
                  </a:lnTo>
                  <a:lnTo>
                    <a:pt x="96" y="85"/>
                  </a:lnTo>
                  <a:lnTo>
                    <a:pt x="79" y="96"/>
                  </a:lnTo>
                  <a:lnTo>
                    <a:pt x="57" y="102"/>
                  </a:lnTo>
                  <a:lnTo>
                    <a:pt x="57" y="102"/>
                  </a:lnTo>
                  <a:lnTo>
                    <a:pt x="34" y="96"/>
                  </a:lnTo>
                  <a:lnTo>
                    <a:pt x="17" y="85"/>
                  </a:lnTo>
                  <a:lnTo>
                    <a:pt x="0" y="68"/>
                  </a:lnTo>
                  <a:lnTo>
                    <a:pt x="0" y="51"/>
                  </a:lnTo>
                  <a:lnTo>
                    <a:pt x="0" y="51"/>
                  </a:lnTo>
                  <a:lnTo>
                    <a:pt x="0" y="28"/>
                  </a:lnTo>
                  <a:lnTo>
                    <a:pt x="17" y="11"/>
                  </a:lnTo>
                  <a:lnTo>
                    <a:pt x="34" y="6"/>
                  </a:lnTo>
                  <a:lnTo>
                    <a:pt x="57" y="0"/>
                  </a:lnTo>
                  <a:lnTo>
                    <a:pt x="57" y="0"/>
                  </a:lnTo>
                  <a:lnTo>
                    <a:pt x="79" y="6"/>
                  </a:lnTo>
                  <a:lnTo>
                    <a:pt x="96" y="11"/>
                  </a:lnTo>
                  <a:lnTo>
                    <a:pt x="108" y="28"/>
                  </a:lnTo>
                  <a:lnTo>
                    <a:pt x="113"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502802" name="Freeform 1042"/>
            <p:cNvSpPr>
              <a:spLocks/>
            </p:cNvSpPr>
            <p:nvPr/>
          </p:nvSpPr>
          <p:spPr bwMode="auto">
            <a:xfrm>
              <a:off x="5009" y="1619"/>
              <a:ext cx="120" cy="96"/>
            </a:xfrm>
            <a:custGeom>
              <a:avLst/>
              <a:gdLst/>
              <a:ahLst/>
              <a:cxnLst>
                <a:cxn ang="0">
                  <a:pos x="0" y="0"/>
                </a:cxn>
                <a:cxn ang="0">
                  <a:pos x="107" y="0"/>
                </a:cxn>
                <a:cxn ang="0">
                  <a:pos x="107" y="0"/>
                </a:cxn>
                <a:cxn ang="0">
                  <a:pos x="107" y="96"/>
                </a:cxn>
                <a:cxn ang="0">
                  <a:pos x="107" y="96"/>
                </a:cxn>
                <a:cxn ang="0">
                  <a:pos x="0" y="96"/>
                </a:cxn>
                <a:cxn ang="0">
                  <a:pos x="0" y="96"/>
                </a:cxn>
                <a:cxn ang="0">
                  <a:pos x="0" y="0"/>
                </a:cxn>
                <a:cxn ang="0">
                  <a:pos x="0" y="0"/>
                </a:cxn>
              </a:cxnLst>
              <a:rect l="0" t="0" r="r" b="b"/>
              <a:pathLst>
                <a:path w="107" h="96">
                  <a:moveTo>
                    <a:pt x="0" y="0"/>
                  </a:moveTo>
                  <a:lnTo>
                    <a:pt x="107" y="0"/>
                  </a:lnTo>
                  <a:lnTo>
                    <a:pt x="107" y="0"/>
                  </a:lnTo>
                  <a:lnTo>
                    <a:pt x="107" y="96"/>
                  </a:lnTo>
                  <a:lnTo>
                    <a:pt x="107" y="96"/>
                  </a:lnTo>
                  <a:lnTo>
                    <a:pt x="0" y="96"/>
                  </a:lnTo>
                  <a:lnTo>
                    <a:pt x="0" y="96"/>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03" name="Freeform 1043"/>
            <p:cNvSpPr>
              <a:spLocks/>
            </p:cNvSpPr>
            <p:nvPr/>
          </p:nvSpPr>
          <p:spPr bwMode="auto">
            <a:xfrm>
              <a:off x="3791" y="1749"/>
              <a:ext cx="127" cy="102"/>
            </a:xfrm>
            <a:custGeom>
              <a:avLst/>
              <a:gdLst/>
              <a:ahLst/>
              <a:cxnLst>
                <a:cxn ang="0">
                  <a:pos x="113" y="51"/>
                </a:cxn>
                <a:cxn ang="0">
                  <a:pos x="108" y="68"/>
                </a:cxn>
                <a:cxn ang="0">
                  <a:pos x="108" y="68"/>
                </a:cxn>
                <a:cxn ang="0">
                  <a:pos x="96" y="85"/>
                </a:cxn>
                <a:cxn ang="0">
                  <a:pos x="96" y="85"/>
                </a:cxn>
                <a:cxn ang="0">
                  <a:pos x="79" y="96"/>
                </a:cxn>
                <a:cxn ang="0">
                  <a:pos x="79" y="96"/>
                </a:cxn>
                <a:cxn ang="0">
                  <a:pos x="57" y="102"/>
                </a:cxn>
                <a:cxn ang="0">
                  <a:pos x="57" y="102"/>
                </a:cxn>
                <a:cxn ang="0">
                  <a:pos x="57" y="102"/>
                </a:cxn>
                <a:cxn ang="0">
                  <a:pos x="57" y="102"/>
                </a:cxn>
                <a:cxn ang="0">
                  <a:pos x="34" y="96"/>
                </a:cxn>
                <a:cxn ang="0">
                  <a:pos x="34" y="96"/>
                </a:cxn>
                <a:cxn ang="0">
                  <a:pos x="17" y="85"/>
                </a:cxn>
                <a:cxn ang="0">
                  <a:pos x="17" y="85"/>
                </a:cxn>
                <a:cxn ang="0">
                  <a:pos x="0" y="68"/>
                </a:cxn>
                <a:cxn ang="0">
                  <a:pos x="0" y="68"/>
                </a:cxn>
                <a:cxn ang="0">
                  <a:pos x="0" y="51"/>
                </a:cxn>
                <a:cxn ang="0">
                  <a:pos x="0" y="51"/>
                </a:cxn>
                <a:cxn ang="0">
                  <a:pos x="0" y="51"/>
                </a:cxn>
                <a:cxn ang="0">
                  <a:pos x="0" y="51"/>
                </a:cxn>
                <a:cxn ang="0">
                  <a:pos x="0" y="28"/>
                </a:cxn>
                <a:cxn ang="0">
                  <a:pos x="0" y="28"/>
                </a:cxn>
                <a:cxn ang="0">
                  <a:pos x="17" y="11"/>
                </a:cxn>
                <a:cxn ang="0">
                  <a:pos x="17" y="11"/>
                </a:cxn>
                <a:cxn ang="0">
                  <a:pos x="34" y="6"/>
                </a:cxn>
                <a:cxn ang="0">
                  <a:pos x="34" y="6"/>
                </a:cxn>
                <a:cxn ang="0">
                  <a:pos x="57" y="0"/>
                </a:cxn>
                <a:cxn ang="0">
                  <a:pos x="57" y="0"/>
                </a:cxn>
                <a:cxn ang="0">
                  <a:pos x="57" y="0"/>
                </a:cxn>
                <a:cxn ang="0">
                  <a:pos x="57" y="0"/>
                </a:cxn>
                <a:cxn ang="0">
                  <a:pos x="79" y="6"/>
                </a:cxn>
                <a:cxn ang="0">
                  <a:pos x="79" y="6"/>
                </a:cxn>
                <a:cxn ang="0">
                  <a:pos x="96" y="11"/>
                </a:cxn>
                <a:cxn ang="0">
                  <a:pos x="96" y="11"/>
                </a:cxn>
                <a:cxn ang="0">
                  <a:pos x="108" y="28"/>
                </a:cxn>
                <a:cxn ang="0">
                  <a:pos x="108" y="28"/>
                </a:cxn>
                <a:cxn ang="0">
                  <a:pos x="113" y="51"/>
                </a:cxn>
                <a:cxn ang="0">
                  <a:pos x="113" y="51"/>
                </a:cxn>
              </a:cxnLst>
              <a:rect l="0" t="0" r="r" b="b"/>
              <a:pathLst>
                <a:path w="113" h="102">
                  <a:moveTo>
                    <a:pt x="113" y="51"/>
                  </a:moveTo>
                  <a:lnTo>
                    <a:pt x="108" y="68"/>
                  </a:lnTo>
                  <a:lnTo>
                    <a:pt x="108" y="68"/>
                  </a:lnTo>
                  <a:lnTo>
                    <a:pt x="96" y="85"/>
                  </a:lnTo>
                  <a:lnTo>
                    <a:pt x="96" y="85"/>
                  </a:lnTo>
                  <a:lnTo>
                    <a:pt x="79" y="96"/>
                  </a:lnTo>
                  <a:lnTo>
                    <a:pt x="79" y="96"/>
                  </a:lnTo>
                  <a:lnTo>
                    <a:pt x="57" y="102"/>
                  </a:lnTo>
                  <a:lnTo>
                    <a:pt x="57" y="102"/>
                  </a:lnTo>
                  <a:lnTo>
                    <a:pt x="57" y="102"/>
                  </a:lnTo>
                  <a:lnTo>
                    <a:pt x="57" y="102"/>
                  </a:lnTo>
                  <a:lnTo>
                    <a:pt x="34" y="96"/>
                  </a:lnTo>
                  <a:lnTo>
                    <a:pt x="34" y="96"/>
                  </a:lnTo>
                  <a:lnTo>
                    <a:pt x="17" y="85"/>
                  </a:lnTo>
                  <a:lnTo>
                    <a:pt x="17" y="85"/>
                  </a:lnTo>
                  <a:lnTo>
                    <a:pt x="0" y="68"/>
                  </a:lnTo>
                  <a:lnTo>
                    <a:pt x="0" y="68"/>
                  </a:lnTo>
                  <a:lnTo>
                    <a:pt x="0" y="51"/>
                  </a:lnTo>
                  <a:lnTo>
                    <a:pt x="0" y="51"/>
                  </a:lnTo>
                  <a:lnTo>
                    <a:pt x="0" y="51"/>
                  </a:lnTo>
                  <a:lnTo>
                    <a:pt x="0" y="51"/>
                  </a:lnTo>
                  <a:lnTo>
                    <a:pt x="0" y="28"/>
                  </a:lnTo>
                  <a:lnTo>
                    <a:pt x="0" y="28"/>
                  </a:lnTo>
                  <a:lnTo>
                    <a:pt x="17" y="11"/>
                  </a:lnTo>
                  <a:lnTo>
                    <a:pt x="17" y="11"/>
                  </a:lnTo>
                  <a:lnTo>
                    <a:pt x="34" y="6"/>
                  </a:lnTo>
                  <a:lnTo>
                    <a:pt x="34" y="6"/>
                  </a:lnTo>
                  <a:lnTo>
                    <a:pt x="57" y="0"/>
                  </a:lnTo>
                  <a:lnTo>
                    <a:pt x="57" y="0"/>
                  </a:lnTo>
                  <a:lnTo>
                    <a:pt x="57" y="0"/>
                  </a:lnTo>
                  <a:lnTo>
                    <a:pt x="57" y="0"/>
                  </a:lnTo>
                  <a:lnTo>
                    <a:pt x="79" y="6"/>
                  </a:lnTo>
                  <a:lnTo>
                    <a:pt x="79" y="6"/>
                  </a:lnTo>
                  <a:lnTo>
                    <a:pt x="96" y="11"/>
                  </a:lnTo>
                  <a:lnTo>
                    <a:pt x="96" y="11"/>
                  </a:lnTo>
                  <a:lnTo>
                    <a:pt x="108" y="28"/>
                  </a:lnTo>
                  <a:lnTo>
                    <a:pt x="108" y="28"/>
                  </a:lnTo>
                  <a:lnTo>
                    <a:pt x="113" y="51"/>
                  </a:lnTo>
                  <a:lnTo>
                    <a:pt x="113"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04" name="Rectangle 1044"/>
            <p:cNvSpPr>
              <a:spLocks noChangeArrowheads="1"/>
            </p:cNvSpPr>
            <p:nvPr/>
          </p:nvSpPr>
          <p:spPr bwMode="auto">
            <a:xfrm>
              <a:off x="3995" y="1296"/>
              <a:ext cx="127" cy="96"/>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502805" name="Freeform 1045"/>
            <p:cNvSpPr>
              <a:spLocks/>
            </p:cNvSpPr>
            <p:nvPr/>
          </p:nvSpPr>
          <p:spPr bwMode="auto">
            <a:xfrm>
              <a:off x="5257" y="1545"/>
              <a:ext cx="134" cy="102"/>
            </a:xfrm>
            <a:custGeom>
              <a:avLst/>
              <a:gdLst/>
              <a:ahLst/>
              <a:cxnLst>
                <a:cxn ang="0">
                  <a:pos x="119" y="51"/>
                </a:cxn>
                <a:cxn ang="0">
                  <a:pos x="113" y="68"/>
                </a:cxn>
                <a:cxn ang="0">
                  <a:pos x="102" y="85"/>
                </a:cxn>
                <a:cxn ang="0">
                  <a:pos x="85" y="96"/>
                </a:cxn>
                <a:cxn ang="0">
                  <a:pos x="62" y="102"/>
                </a:cxn>
                <a:cxn ang="0">
                  <a:pos x="62" y="102"/>
                </a:cxn>
                <a:cxn ang="0">
                  <a:pos x="39" y="96"/>
                </a:cxn>
                <a:cxn ang="0">
                  <a:pos x="17" y="85"/>
                </a:cxn>
                <a:cxn ang="0">
                  <a:pos x="5" y="68"/>
                </a:cxn>
                <a:cxn ang="0">
                  <a:pos x="0" y="51"/>
                </a:cxn>
                <a:cxn ang="0">
                  <a:pos x="0" y="51"/>
                </a:cxn>
                <a:cxn ang="0">
                  <a:pos x="5" y="28"/>
                </a:cxn>
                <a:cxn ang="0">
                  <a:pos x="17" y="17"/>
                </a:cxn>
                <a:cxn ang="0">
                  <a:pos x="39" y="6"/>
                </a:cxn>
                <a:cxn ang="0">
                  <a:pos x="62" y="0"/>
                </a:cxn>
                <a:cxn ang="0">
                  <a:pos x="62" y="0"/>
                </a:cxn>
                <a:cxn ang="0">
                  <a:pos x="85" y="6"/>
                </a:cxn>
                <a:cxn ang="0">
                  <a:pos x="102" y="17"/>
                </a:cxn>
                <a:cxn ang="0">
                  <a:pos x="113" y="28"/>
                </a:cxn>
                <a:cxn ang="0">
                  <a:pos x="119" y="51"/>
                </a:cxn>
              </a:cxnLst>
              <a:rect l="0" t="0" r="r" b="b"/>
              <a:pathLst>
                <a:path w="119" h="102">
                  <a:moveTo>
                    <a:pt x="119" y="51"/>
                  </a:moveTo>
                  <a:lnTo>
                    <a:pt x="113" y="68"/>
                  </a:lnTo>
                  <a:lnTo>
                    <a:pt x="102" y="85"/>
                  </a:lnTo>
                  <a:lnTo>
                    <a:pt x="85" y="96"/>
                  </a:lnTo>
                  <a:lnTo>
                    <a:pt x="62" y="102"/>
                  </a:lnTo>
                  <a:lnTo>
                    <a:pt x="62" y="102"/>
                  </a:lnTo>
                  <a:lnTo>
                    <a:pt x="39" y="96"/>
                  </a:lnTo>
                  <a:lnTo>
                    <a:pt x="17" y="85"/>
                  </a:lnTo>
                  <a:lnTo>
                    <a:pt x="5" y="68"/>
                  </a:lnTo>
                  <a:lnTo>
                    <a:pt x="0" y="51"/>
                  </a:lnTo>
                  <a:lnTo>
                    <a:pt x="0" y="51"/>
                  </a:lnTo>
                  <a:lnTo>
                    <a:pt x="5" y="28"/>
                  </a:lnTo>
                  <a:lnTo>
                    <a:pt x="17" y="17"/>
                  </a:lnTo>
                  <a:lnTo>
                    <a:pt x="39" y="6"/>
                  </a:lnTo>
                  <a:lnTo>
                    <a:pt x="62" y="0"/>
                  </a:lnTo>
                  <a:lnTo>
                    <a:pt x="62" y="0"/>
                  </a:lnTo>
                  <a:lnTo>
                    <a:pt x="85" y="6"/>
                  </a:lnTo>
                  <a:lnTo>
                    <a:pt x="102" y="17"/>
                  </a:lnTo>
                  <a:lnTo>
                    <a:pt x="113" y="28"/>
                  </a:lnTo>
                  <a:lnTo>
                    <a:pt x="119"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502806" name="Freeform 1046"/>
            <p:cNvSpPr>
              <a:spLocks/>
            </p:cNvSpPr>
            <p:nvPr/>
          </p:nvSpPr>
          <p:spPr bwMode="auto">
            <a:xfrm>
              <a:off x="3995" y="1296"/>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07" name="Freeform 1047"/>
            <p:cNvSpPr>
              <a:spLocks/>
            </p:cNvSpPr>
            <p:nvPr/>
          </p:nvSpPr>
          <p:spPr bwMode="auto">
            <a:xfrm>
              <a:off x="5257" y="1545"/>
              <a:ext cx="134" cy="102"/>
            </a:xfrm>
            <a:custGeom>
              <a:avLst/>
              <a:gdLst/>
              <a:ahLst/>
              <a:cxnLst>
                <a:cxn ang="0">
                  <a:pos x="119" y="51"/>
                </a:cxn>
                <a:cxn ang="0">
                  <a:pos x="113" y="68"/>
                </a:cxn>
                <a:cxn ang="0">
                  <a:pos x="113" y="68"/>
                </a:cxn>
                <a:cxn ang="0">
                  <a:pos x="102" y="85"/>
                </a:cxn>
                <a:cxn ang="0">
                  <a:pos x="102" y="85"/>
                </a:cxn>
                <a:cxn ang="0">
                  <a:pos x="85" y="96"/>
                </a:cxn>
                <a:cxn ang="0">
                  <a:pos x="85" y="96"/>
                </a:cxn>
                <a:cxn ang="0">
                  <a:pos x="62" y="102"/>
                </a:cxn>
                <a:cxn ang="0">
                  <a:pos x="62" y="102"/>
                </a:cxn>
                <a:cxn ang="0">
                  <a:pos x="62" y="102"/>
                </a:cxn>
                <a:cxn ang="0">
                  <a:pos x="62" y="102"/>
                </a:cxn>
                <a:cxn ang="0">
                  <a:pos x="39" y="96"/>
                </a:cxn>
                <a:cxn ang="0">
                  <a:pos x="39" y="96"/>
                </a:cxn>
                <a:cxn ang="0">
                  <a:pos x="17" y="85"/>
                </a:cxn>
                <a:cxn ang="0">
                  <a:pos x="17" y="85"/>
                </a:cxn>
                <a:cxn ang="0">
                  <a:pos x="5" y="68"/>
                </a:cxn>
                <a:cxn ang="0">
                  <a:pos x="5" y="68"/>
                </a:cxn>
                <a:cxn ang="0">
                  <a:pos x="0" y="51"/>
                </a:cxn>
                <a:cxn ang="0">
                  <a:pos x="0" y="51"/>
                </a:cxn>
                <a:cxn ang="0">
                  <a:pos x="0" y="51"/>
                </a:cxn>
                <a:cxn ang="0">
                  <a:pos x="0" y="51"/>
                </a:cxn>
                <a:cxn ang="0">
                  <a:pos x="5" y="28"/>
                </a:cxn>
                <a:cxn ang="0">
                  <a:pos x="5" y="28"/>
                </a:cxn>
                <a:cxn ang="0">
                  <a:pos x="17" y="17"/>
                </a:cxn>
                <a:cxn ang="0">
                  <a:pos x="17" y="17"/>
                </a:cxn>
                <a:cxn ang="0">
                  <a:pos x="39" y="6"/>
                </a:cxn>
                <a:cxn ang="0">
                  <a:pos x="39" y="6"/>
                </a:cxn>
                <a:cxn ang="0">
                  <a:pos x="62" y="0"/>
                </a:cxn>
                <a:cxn ang="0">
                  <a:pos x="62" y="0"/>
                </a:cxn>
                <a:cxn ang="0">
                  <a:pos x="62" y="0"/>
                </a:cxn>
                <a:cxn ang="0">
                  <a:pos x="62" y="0"/>
                </a:cxn>
                <a:cxn ang="0">
                  <a:pos x="85" y="6"/>
                </a:cxn>
                <a:cxn ang="0">
                  <a:pos x="85" y="6"/>
                </a:cxn>
                <a:cxn ang="0">
                  <a:pos x="102" y="17"/>
                </a:cxn>
                <a:cxn ang="0">
                  <a:pos x="102" y="17"/>
                </a:cxn>
                <a:cxn ang="0">
                  <a:pos x="113" y="28"/>
                </a:cxn>
                <a:cxn ang="0">
                  <a:pos x="113" y="28"/>
                </a:cxn>
                <a:cxn ang="0">
                  <a:pos x="119" y="51"/>
                </a:cxn>
                <a:cxn ang="0">
                  <a:pos x="119" y="51"/>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39" y="96"/>
                  </a:lnTo>
                  <a:lnTo>
                    <a:pt x="39" y="96"/>
                  </a:lnTo>
                  <a:lnTo>
                    <a:pt x="17" y="85"/>
                  </a:lnTo>
                  <a:lnTo>
                    <a:pt x="17" y="85"/>
                  </a:lnTo>
                  <a:lnTo>
                    <a:pt x="5" y="68"/>
                  </a:lnTo>
                  <a:lnTo>
                    <a:pt x="5" y="68"/>
                  </a:lnTo>
                  <a:lnTo>
                    <a:pt x="0" y="51"/>
                  </a:lnTo>
                  <a:lnTo>
                    <a:pt x="0" y="51"/>
                  </a:lnTo>
                  <a:lnTo>
                    <a:pt x="0" y="51"/>
                  </a:lnTo>
                  <a:lnTo>
                    <a:pt x="0" y="51"/>
                  </a:lnTo>
                  <a:lnTo>
                    <a:pt x="5" y="28"/>
                  </a:lnTo>
                  <a:lnTo>
                    <a:pt x="5" y="28"/>
                  </a:lnTo>
                  <a:lnTo>
                    <a:pt x="17" y="17"/>
                  </a:lnTo>
                  <a:lnTo>
                    <a:pt x="17" y="17"/>
                  </a:lnTo>
                  <a:lnTo>
                    <a:pt x="39" y="6"/>
                  </a:lnTo>
                  <a:lnTo>
                    <a:pt x="39" y="6"/>
                  </a:lnTo>
                  <a:lnTo>
                    <a:pt x="62" y="0"/>
                  </a:lnTo>
                  <a:lnTo>
                    <a:pt x="62" y="0"/>
                  </a:lnTo>
                  <a:lnTo>
                    <a:pt x="62" y="0"/>
                  </a:lnTo>
                  <a:lnTo>
                    <a:pt x="62" y="0"/>
                  </a:lnTo>
                  <a:lnTo>
                    <a:pt x="85" y="6"/>
                  </a:lnTo>
                  <a:lnTo>
                    <a:pt x="85" y="6"/>
                  </a:lnTo>
                  <a:lnTo>
                    <a:pt x="102" y="17"/>
                  </a:lnTo>
                  <a:lnTo>
                    <a:pt x="102" y="17"/>
                  </a:lnTo>
                  <a:lnTo>
                    <a:pt x="113" y="28"/>
                  </a:lnTo>
                  <a:lnTo>
                    <a:pt x="113" y="28"/>
                  </a:lnTo>
                  <a:lnTo>
                    <a:pt x="119" y="51"/>
                  </a:lnTo>
                  <a:lnTo>
                    <a:pt x="119"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08" name="Rectangle 1048"/>
            <p:cNvSpPr>
              <a:spLocks noChangeArrowheads="1"/>
            </p:cNvSpPr>
            <p:nvPr/>
          </p:nvSpPr>
          <p:spPr bwMode="auto">
            <a:xfrm>
              <a:off x="5779" y="1732"/>
              <a:ext cx="127" cy="96"/>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502809" name="Freeform 1049"/>
            <p:cNvSpPr>
              <a:spLocks/>
            </p:cNvSpPr>
            <p:nvPr/>
          </p:nvSpPr>
          <p:spPr bwMode="auto">
            <a:xfrm>
              <a:off x="3268" y="1590"/>
              <a:ext cx="134" cy="102"/>
            </a:xfrm>
            <a:custGeom>
              <a:avLst/>
              <a:gdLst/>
              <a:ahLst/>
              <a:cxnLst>
                <a:cxn ang="0">
                  <a:pos x="119" y="51"/>
                </a:cxn>
                <a:cxn ang="0">
                  <a:pos x="114" y="74"/>
                </a:cxn>
                <a:cxn ang="0">
                  <a:pos x="102" y="85"/>
                </a:cxn>
                <a:cxn ang="0">
                  <a:pos x="85" y="97"/>
                </a:cxn>
                <a:cxn ang="0">
                  <a:pos x="63" y="102"/>
                </a:cxn>
                <a:cxn ang="0">
                  <a:pos x="63" y="102"/>
                </a:cxn>
                <a:cxn ang="0">
                  <a:pos x="40" y="97"/>
                </a:cxn>
                <a:cxn ang="0">
                  <a:pos x="17" y="85"/>
                </a:cxn>
                <a:cxn ang="0">
                  <a:pos x="6" y="74"/>
                </a:cxn>
                <a:cxn ang="0">
                  <a:pos x="0" y="51"/>
                </a:cxn>
                <a:cxn ang="0">
                  <a:pos x="0" y="51"/>
                </a:cxn>
                <a:cxn ang="0">
                  <a:pos x="6" y="34"/>
                </a:cxn>
                <a:cxn ang="0">
                  <a:pos x="17" y="17"/>
                </a:cxn>
                <a:cxn ang="0">
                  <a:pos x="40" y="6"/>
                </a:cxn>
                <a:cxn ang="0">
                  <a:pos x="63" y="0"/>
                </a:cxn>
                <a:cxn ang="0">
                  <a:pos x="63" y="0"/>
                </a:cxn>
                <a:cxn ang="0">
                  <a:pos x="85" y="6"/>
                </a:cxn>
                <a:cxn ang="0">
                  <a:pos x="102" y="17"/>
                </a:cxn>
                <a:cxn ang="0">
                  <a:pos x="114" y="34"/>
                </a:cxn>
                <a:cxn ang="0">
                  <a:pos x="119" y="51"/>
                </a:cxn>
              </a:cxnLst>
              <a:rect l="0" t="0" r="r" b="b"/>
              <a:pathLst>
                <a:path w="119" h="102">
                  <a:moveTo>
                    <a:pt x="119" y="51"/>
                  </a:moveTo>
                  <a:lnTo>
                    <a:pt x="114" y="74"/>
                  </a:lnTo>
                  <a:lnTo>
                    <a:pt x="102" y="85"/>
                  </a:lnTo>
                  <a:lnTo>
                    <a:pt x="85" y="97"/>
                  </a:lnTo>
                  <a:lnTo>
                    <a:pt x="63" y="102"/>
                  </a:lnTo>
                  <a:lnTo>
                    <a:pt x="63" y="102"/>
                  </a:lnTo>
                  <a:lnTo>
                    <a:pt x="40" y="97"/>
                  </a:lnTo>
                  <a:lnTo>
                    <a:pt x="17" y="85"/>
                  </a:lnTo>
                  <a:lnTo>
                    <a:pt x="6" y="74"/>
                  </a:lnTo>
                  <a:lnTo>
                    <a:pt x="0" y="51"/>
                  </a:lnTo>
                  <a:lnTo>
                    <a:pt x="0" y="51"/>
                  </a:lnTo>
                  <a:lnTo>
                    <a:pt x="6" y="34"/>
                  </a:lnTo>
                  <a:lnTo>
                    <a:pt x="17" y="17"/>
                  </a:lnTo>
                  <a:lnTo>
                    <a:pt x="40" y="6"/>
                  </a:lnTo>
                  <a:lnTo>
                    <a:pt x="63" y="0"/>
                  </a:lnTo>
                  <a:lnTo>
                    <a:pt x="63" y="0"/>
                  </a:lnTo>
                  <a:lnTo>
                    <a:pt x="85" y="6"/>
                  </a:lnTo>
                  <a:lnTo>
                    <a:pt x="102" y="17"/>
                  </a:lnTo>
                  <a:lnTo>
                    <a:pt x="114" y="34"/>
                  </a:lnTo>
                  <a:lnTo>
                    <a:pt x="119"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502810" name="Freeform 1050"/>
            <p:cNvSpPr>
              <a:spLocks/>
            </p:cNvSpPr>
            <p:nvPr/>
          </p:nvSpPr>
          <p:spPr bwMode="auto">
            <a:xfrm>
              <a:off x="5779" y="1732"/>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11" name="Freeform 1051"/>
            <p:cNvSpPr>
              <a:spLocks/>
            </p:cNvSpPr>
            <p:nvPr/>
          </p:nvSpPr>
          <p:spPr bwMode="auto">
            <a:xfrm>
              <a:off x="3268" y="1590"/>
              <a:ext cx="134" cy="102"/>
            </a:xfrm>
            <a:custGeom>
              <a:avLst/>
              <a:gdLst/>
              <a:ahLst/>
              <a:cxnLst>
                <a:cxn ang="0">
                  <a:pos x="119" y="51"/>
                </a:cxn>
                <a:cxn ang="0">
                  <a:pos x="114" y="74"/>
                </a:cxn>
                <a:cxn ang="0">
                  <a:pos x="114" y="74"/>
                </a:cxn>
                <a:cxn ang="0">
                  <a:pos x="102" y="85"/>
                </a:cxn>
                <a:cxn ang="0">
                  <a:pos x="102" y="85"/>
                </a:cxn>
                <a:cxn ang="0">
                  <a:pos x="85" y="97"/>
                </a:cxn>
                <a:cxn ang="0">
                  <a:pos x="85" y="97"/>
                </a:cxn>
                <a:cxn ang="0">
                  <a:pos x="63" y="102"/>
                </a:cxn>
                <a:cxn ang="0">
                  <a:pos x="63" y="102"/>
                </a:cxn>
                <a:cxn ang="0">
                  <a:pos x="63" y="102"/>
                </a:cxn>
                <a:cxn ang="0">
                  <a:pos x="63" y="102"/>
                </a:cxn>
                <a:cxn ang="0">
                  <a:pos x="40" y="97"/>
                </a:cxn>
                <a:cxn ang="0">
                  <a:pos x="40" y="97"/>
                </a:cxn>
                <a:cxn ang="0">
                  <a:pos x="17" y="85"/>
                </a:cxn>
                <a:cxn ang="0">
                  <a:pos x="17" y="85"/>
                </a:cxn>
                <a:cxn ang="0">
                  <a:pos x="6" y="74"/>
                </a:cxn>
                <a:cxn ang="0">
                  <a:pos x="6" y="74"/>
                </a:cxn>
                <a:cxn ang="0">
                  <a:pos x="0" y="51"/>
                </a:cxn>
                <a:cxn ang="0">
                  <a:pos x="0" y="51"/>
                </a:cxn>
                <a:cxn ang="0">
                  <a:pos x="0" y="51"/>
                </a:cxn>
                <a:cxn ang="0">
                  <a:pos x="0" y="51"/>
                </a:cxn>
                <a:cxn ang="0">
                  <a:pos x="6" y="34"/>
                </a:cxn>
                <a:cxn ang="0">
                  <a:pos x="6" y="34"/>
                </a:cxn>
                <a:cxn ang="0">
                  <a:pos x="17" y="17"/>
                </a:cxn>
                <a:cxn ang="0">
                  <a:pos x="17" y="17"/>
                </a:cxn>
                <a:cxn ang="0">
                  <a:pos x="40" y="6"/>
                </a:cxn>
                <a:cxn ang="0">
                  <a:pos x="40" y="6"/>
                </a:cxn>
                <a:cxn ang="0">
                  <a:pos x="63" y="0"/>
                </a:cxn>
                <a:cxn ang="0">
                  <a:pos x="63" y="0"/>
                </a:cxn>
                <a:cxn ang="0">
                  <a:pos x="63" y="0"/>
                </a:cxn>
                <a:cxn ang="0">
                  <a:pos x="63" y="0"/>
                </a:cxn>
                <a:cxn ang="0">
                  <a:pos x="85" y="6"/>
                </a:cxn>
                <a:cxn ang="0">
                  <a:pos x="85" y="6"/>
                </a:cxn>
                <a:cxn ang="0">
                  <a:pos x="102" y="17"/>
                </a:cxn>
                <a:cxn ang="0">
                  <a:pos x="102" y="17"/>
                </a:cxn>
                <a:cxn ang="0">
                  <a:pos x="114" y="34"/>
                </a:cxn>
                <a:cxn ang="0">
                  <a:pos x="114" y="34"/>
                </a:cxn>
                <a:cxn ang="0">
                  <a:pos x="119" y="51"/>
                </a:cxn>
                <a:cxn ang="0">
                  <a:pos x="119" y="51"/>
                </a:cxn>
              </a:cxnLst>
              <a:rect l="0" t="0" r="r" b="b"/>
              <a:pathLst>
                <a:path w="119" h="102">
                  <a:moveTo>
                    <a:pt x="119" y="51"/>
                  </a:moveTo>
                  <a:lnTo>
                    <a:pt x="114" y="74"/>
                  </a:lnTo>
                  <a:lnTo>
                    <a:pt x="114" y="74"/>
                  </a:lnTo>
                  <a:lnTo>
                    <a:pt x="102" y="85"/>
                  </a:lnTo>
                  <a:lnTo>
                    <a:pt x="102" y="85"/>
                  </a:lnTo>
                  <a:lnTo>
                    <a:pt x="85" y="97"/>
                  </a:lnTo>
                  <a:lnTo>
                    <a:pt x="85" y="97"/>
                  </a:lnTo>
                  <a:lnTo>
                    <a:pt x="63" y="102"/>
                  </a:lnTo>
                  <a:lnTo>
                    <a:pt x="63" y="102"/>
                  </a:lnTo>
                  <a:lnTo>
                    <a:pt x="63" y="102"/>
                  </a:lnTo>
                  <a:lnTo>
                    <a:pt x="63" y="102"/>
                  </a:lnTo>
                  <a:lnTo>
                    <a:pt x="40" y="97"/>
                  </a:lnTo>
                  <a:lnTo>
                    <a:pt x="40" y="97"/>
                  </a:lnTo>
                  <a:lnTo>
                    <a:pt x="17" y="85"/>
                  </a:lnTo>
                  <a:lnTo>
                    <a:pt x="17" y="85"/>
                  </a:lnTo>
                  <a:lnTo>
                    <a:pt x="6" y="74"/>
                  </a:lnTo>
                  <a:lnTo>
                    <a:pt x="6" y="74"/>
                  </a:lnTo>
                  <a:lnTo>
                    <a:pt x="0" y="51"/>
                  </a:lnTo>
                  <a:lnTo>
                    <a:pt x="0" y="51"/>
                  </a:lnTo>
                  <a:lnTo>
                    <a:pt x="0" y="51"/>
                  </a:lnTo>
                  <a:lnTo>
                    <a:pt x="0" y="51"/>
                  </a:lnTo>
                  <a:lnTo>
                    <a:pt x="6" y="34"/>
                  </a:lnTo>
                  <a:lnTo>
                    <a:pt x="6" y="34"/>
                  </a:lnTo>
                  <a:lnTo>
                    <a:pt x="17" y="17"/>
                  </a:lnTo>
                  <a:lnTo>
                    <a:pt x="17" y="17"/>
                  </a:lnTo>
                  <a:lnTo>
                    <a:pt x="40" y="6"/>
                  </a:lnTo>
                  <a:lnTo>
                    <a:pt x="40" y="6"/>
                  </a:lnTo>
                  <a:lnTo>
                    <a:pt x="63" y="0"/>
                  </a:lnTo>
                  <a:lnTo>
                    <a:pt x="63" y="0"/>
                  </a:lnTo>
                  <a:lnTo>
                    <a:pt x="63" y="0"/>
                  </a:lnTo>
                  <a:lnTo>
                    <a:pt x="63" y="0"/>
                  </a:lnTo>
                  <a:lnTo>
                    <a:pt x="85" y="6"/>
                  </a:lnTo>
                  <a:lnTo>
                    <a:pt x="85" y="6"/>
                  </a:lnTo>
                  <a:lnTo>
                    <a:pt x="102" y="17"/>
                  </a:lnTo>
                  <a:lnTo>
                    <a:pt x="102" y="17"/>
                  </a:lnTo>
                  <a:lnTo>
                    <a:pt x="114" y="34"/>
                  </a:lnTo>
                  <a:lnTo>
                    <a:pt x="114" y="34"/>
                  </a:lnTo>
                  <a:lnTo>
                    <a:pt x="119" y="51"/>
                  </a:lnTo>
                  <a:lnTo>
                    <a:pt x="119" y="51"/>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12" name="Rectangle 1052"/>
            <p:cNvSpPr>
              <a:spLocks noChangeArrowheads="1"/>
            </p:cNvSpPr>
            <p:nvPr/>
          </p:nvSpPr>
          <p:spPr bwMode="auto">
            <a:xfrm>
              <a:off x="3702" y="1358"/>
              <a:ext cx="128" cy="97"/>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502813" name="Freeform 1053"/>
            <p:cNvSpPr>
              <a:spLocks/>
            </p:cNvSpPr>
            <p:nvPr/>
          </p:nvSpPr>
          <p:spPr bwMode="auto">
            <a:xfrm>
              <a:off x="5811" y="1506"/>
              <a:ext cx="134" cy="101"/>
            </a:xfrm>
            <a:custGeom>
              <a:avLst/>
              <a:gdLst/>
              <a:ahLst/>
              <a:cxnLst>
                <a:cxn ang="0">
                  <a:pos x="119" y="50"/>
                </a:cxn>
                <a:cxn ang="0">
                  <a:pos x="114" y="67"/>
                </a:cxn>
                <a:cxn ang="0">
                  <a:pos x="102" y="84"/>
                </a:cxn>
                <a:cxn ang="0">
                  <a:pos x="80" y="96"/>
                </a:cxn>
                <a:cxn ang="0">
                  <a:pos x="57" y="101"/>
                </a:cxn>
                <a:cxn ang="0">
                  <a:pos x="57" y="101"/>
                </a:cxn>
                <a:cxn ang="0">
                  <a:pos x="40" y="96"/>
                </a:cxn>
                <a:cxn ang="0">
                  <a:pos x="17" y="84"/>
                </a:cxn>
                <a:cxn ang="0">
                  <a:pos x="6" y="67"/>
                </a:cxn>
                <a:cxn ang="0">
                  <a:pos x="0" y="50"/>
                </a:cxn>
                <a:cxn ang="0">
                  <a:pos x="0" y="50"/>
                </a:cxn>
                <a:cxn ang="0">
                  <a:pos x="6" y="28"/>
                </a:cxn>
                <a:cxn ang="0">
                  <a:pos x="17" y="11"/>
                </a:cxn>
                <a:cxn ang="0">
                  <a:pos x="40" y="0"/>
                </a:cxn>
                <a:cxn ang="0">
                  <a:pos x="57" y="0"/>
                </a:cxn>
                <a:cxn ang="0">
                  <a:pos x="57" y="0"/>
                </a:cxn>
                <a:cxn ang="0">
                  <a:pos x="80" y="0"/>
                </a:cxn>
                <a:cxn ang="0">
                  <a:pos x="102" y="11"/>
                </a:cxn>
                <a:cxn ang="0">
                  <a:pos x="114" y="28"/>
                </a:cxn>
                <a:cxn ang="0">
                  <a:pos x="119" y="50"/>
                </a:cxn>
              </a:cxnLst>
              <a:rect l="0" t="0" r="r" b="b"/>
              <a:pathLst>
                <a:path w="119" h="101">
                  <a:moveTo>
                    <a:pt x="119" y="50"/>
                  </a:moveTo>
                  <a:lnTo>
                    <a:pt x="114" y="67"/>
                  </a:lnTo>
                  <a:lnTo>
                    <a:pt x="102" y="84"/>
                  </a:lnTo>
                  <a:lnTo>
                    <a:pt x="80" y="96"/>
                  </a:lnTo>
                  <a:lnTo>
                    <a:pt x="57" y="101"/>
                  </a:lnTo>
                  <a:lnTo>
                    <a:pt x="57" y="101"/>
                  </a:lnTo>
                  <a:lnTo>
                    <a:pt x="40" y="96"/>
                  </a:lnTo>
                  <a:lnTo>
                    <a:pt x="17" y="84"/>
                  </a:lnTo>
                  <a:lnTo>
                    <a:pt x="6" y="67"/>
                  </a:lnTo>
                  <a:lnTo>
                    <a:pt x="0" y="50"/>
                  </a:lnTo>
                  <a:lnTo>
                    <a:pt x="0" y="50"/>
                  </a:lnTo>
                  <a:lnTo>
                    <a:pt x="6" y="28"/>
                  </a:lnTo>
                  <a:lnTo>
                    <a:pt x="17" y="11"/>
                  </a:lnTo>
                  <a:lnTo>
                    <a:pt x="40" y="0"/>
                  </a:lnTo>
                  <a:lnTo>
                    <a:pt x="57" y="0"/>
                  </a:lnTo>
                  <a:lnTo>
                    <a:pt x="57" y="0"/>
                  </a:lnTo>
                  <a:lnTo>
                    <a:pt x="80" y="0"/>
                  </a:lnTo>
                  <a:lnTo>
                    <a:pt x="102" y="11"/>
                  </a:lnTo>
                  <a:lnTo>
                    <a:pt x="114" y="28"/>
                  </a:lnTo>
                  <a:lnTo>
                    <a:pt x="119" y="50"/>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502814" name="Freeform 1054"/>
            <p:cNvSpPr>
              <a:spLocks/>
            </p:cNvSpPr>
            <p:nvPr/>
          </p:nvSpPr>
          <p:spPr bwMode="auto">
            <a:xfrm>
              <a:off x="3702" y="1358"/>
              <a:ext cx="128"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15" name="Freeform 1055"/>
            <p:cNvSpPr>
              <a:spLocks/>
            </p:cNvSpPr>
            <p:nvPr/>
          </p:nvSpPr>
          <p:spPr bwMode="auto">
            <a:xfrm>
              <a:off x="5811" y="1506"/>
              <a:ext cx="134" cy="101"/>
            </a:xfrm>
            <a:custGeom>
              <a:avLst/>
              <a:gdLst/>
              <a:ahLst/>
              <a:cxnLst>
                <a:cxn ang="0">
                  <a:pos x="119" y="50"/>
                </a:cxn>
                <a:cxn ang="0">
                  <a:pos x="114" y="67"/>
                </a:cxn>
                <a:cxn ang="0">
                  <a:pos x="114" y="67"/>
                </a:cxn>
                <a:cxn ang="0">
                  <a:pos x="102" y="84"/>
                </a:cxn>
                <a:cxn ang="0">
                  <a:pos x="102" y="84"/>
                </a:cxn>
                <a:cxn ang="0">
                  <a:pos x="80" y="96"/>
                </a:cxn>
                <a:cxn ang="0">
                  <a:pos x="80" y="96"/>
                </a:cxn>
                <a:cxn ang="0">
                  <a:pos x="57" y="101"/>
                </a:cxn>
                <a:cxn ang="0">
                  <a:pos x="57" y="101"/>
                </a:cxn>
                <a:cxn ang="0">
                  <a:pos x="57" y="101"/>
                </a:cxn>
                <a:cxn ang="0">
                  <a:pos x="57" y="101"/>
                </a:cxn>
                <a:cxn ang="0">
                  <a:pos x="40" y="96"/>
                </a:cxn>
                <a:cxn ang="0">
                  <a:pos x="40" y="96"/>
                </a:cxn>
                <a:cxn ang="0">
                  <a:pos x="17" y="84"/>
                </a:cxn>
                <a:cxn ang="0">
                  <a:pos x="17" y="84"/>
                </a:cxn>
                <a:cxn ang="0">
                  <a:pos x="6" y="67"/>
                </a:cxn>
                <a:cxn ang="0">
                  <a:pos x="6" y="67"/>
                </a:cxn>
                <a:cxn ang="0">
                  <a:pos x="0" y="50"/>
                </a:cxn>
                <a:cxn ang="0">
                  <a:pos x="0" y="50"/>
                </a:cxn>
                <a:cxn ang="0">
                  <a:pos x="0" y="50"/>
                </a:cxn>
                <a:cxn ang="0">
                  <a:pos x="0" y="50"/>
                </a:cxn>
                <a:cxn ang="0">
                  <a:pos x="6" y="28"/>
                </a:cxn>
                <a:cxn ang="0">
                  <a:pos x="6" y="28"/>
                </a:cxn>
                <a:cxn ang="0">
                  <a:pos x="17" y="11"/>
                </a:cxn>
                <a:cxn ang="0">
                  <a:pos x="17" y="11"/>
                </a:cxn>
                <a:cxn ang="0">
                  <a:pos x="40" y="0"/>
                </a:cxn>
                <a:cxn ang="0">
                  <a:pos x="40" y="0"/>
                </a:cxn>
                <a:cxn ang="0">
                  <a:pos x="57" y="0"/>
                </a:cxn>
                <a:cxn ang="0">
                  <a:pos x="57" y="0"/>
                </a:cxn>
                <a:cxn ang="0">
                  <a:pos x="57" y="0"/>
                </a:cxn>
                <a:cxn ang="0">
                  <a:pos x="57" y="0"/>
                </a:cxn>
                <a:cxn ang="0">
                  <a:pos x="80" y="0"/>
                </a:cxn>
                <a:cxn ang="0">
                  <a:pos x="80" y="0"/>
                </a:cxn>
                <a:cxn ang="0">
                  <a:pos x="102" y="11"/>
                </a:cxn>
                <a:cxn ang="0">
                  <a:pos x="102" y="11"/>
                </a:cxn>
                <a:cxn ang="0">
                  <a:pos x="114" y="28"/>
                </a:cxn>
                <a:cxn ang="0">
                  <a:pos x="114" y="28"/>
                </a:cxn>
                <a:cxn ang="0">
                  <a:pos x="119" y="50"/>
                </a:cxn>
                <a:cxn ang="0">
                  <a:pos x="119" y="50"/>
                </a:cxn>
              </a:cxnLst>
              <a:rect l="0" t="0" r="r" b="b"/>
              <a:pathLst>
                <a:path w="119" h="101">
                  <a:moveTo>
                    <a:pt x="119" y="50"/>
                  </a:moveTo>
                  <a:lnTo>
                    <a:pt x="114" y="67"/>
                  </a:lnTo>
                  <a:lnTo>
                    <a:pt x="114" y="67"/>
                  </a:lnTo>
                  <a:lnTo>
                    <a:pt x="102" y="84"/>
                  </a:lnTo>
                  <a:lnTo>
                    <a:pt x="102" y="84"/>
                  </a:lnTo>
                  <a:lnTo>
                    <a:pt x="80" y="96"/>
                  </a:lnTo>
                  <a:lnTo>
                    <a:pt x="80" y="96"/>
                  </a:lnTo>
                  <a:lnTo>
                    <a:pt x="57" y="101"/>
                  </a:lnTo>
                  <a:lnTo>
                    <a:pt x="57" y="101"/>
                  </a:lnTo>
                  <a:lnTo>
                    <a:pt x="57" y="101"/>
                  </a:lnTo>
                  <a:lnTo>
                    <a:pt x="57" y="101"/>
                  </a:lnTo>
                  <a:lnTo>
                    <a:pt x="40" y="96"/>
                  </a:lnTo>
                  <a:lnTo>
                    <a:pt x="40" y="96"/>
                  </a:lnTo>
                  <a:lnTo>
                    <a:pt x="17" y="84"/>
                  </a:lnTo>
                  <a:lnTo>
                    <a:pt x="17" y="84"/>
                  </a:lnTo>
                  <a:lnTo>
                    <a:pt x="6" y="67"/>
                  </a:lnTo>
                  <a:lnTo>
                    <a:pt x="6" y="67"/>
                  </a:lnTo>
                  <a:lnTo>
                    <a:pt x="0" y="50"/>
                  </a:lnTo>
                  <a:lnTo>
                    <a:pt x="0" y="50"/>
                  </a:lnTo>
                  <a:lnTo>
                    <a:pt x="0" y="50"/>
                  </a:lnTo>
                  <a:lnTo>
                    <a:pt x="0" y="50"/>
                  </a:lnTo>
                  <a:lnTo>
                    <a:pt x="6" y="28"/>
                  </a:lnTo>
                  <a:lnTo>
                    <a:pt x="6" y="28"/>
                  </a:lnTo>
                  <a:lnTo>
                    <a:pt x="17" y="11"/>
                  </a:lnTo>
                  <a:lnTo>
                    <a:pt x="17" y="11"/>
                  </a:lnTo>
                  <a:lnTo>
                    <a:pt x="40" y="0"/>
                  </a:lnTo>
                  <a:lnTo>
                    <a:pt x="40" y="0"/>
                  </a:lnTo>
                  <a:lnTo>
                    <a:pt x="57" y="0"/>
                  </a:lnTo>
                  <a:lnTo>
                    <a:pt x="57" y="0"/>
                  </a:lnTo>
                  <a:lnTo>
                    <a:pt x="57" y="0"/>
                  </a:lnTo>
                  <a:lnTo>
                    <a:pt x="57" y="0"/>
                  </a:lnTo>
                  <a:lnTo>
                    <a:pt x="80" y="0"/>
                  </a:lnTo>
                  <a:lnTo>
                    <a:pt x="80" y="0"/>
                  </a:lnTo>
                  <a:lnTo>
                    <a:pt x="102" y="11"/>
                  </a:lnTo>
                  <a:lnTo>
                    <a:pt x="102" y="11"/>
                  </a:lnTo>
                  <a:lnTo>
                    <a:pt x="114" y="28"/>
                  </a:lnTo>
                  <a:lnTo>
                    <a:pt x="114" y="28"/>
                  </a:lnTo>
                  <a:lnTo>
                    <a:pt x="119" y="50"/>
                  </a:lnTo>
                  <a:lnTo>
                    <a:pt x="119" y="5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16" name="Rectangle 1056"/>
            <p:cNvSpPr>
              <a:spLocks noChangeArrowheads="1"/>
            </p:cNvSpPr>
            <p:nvPr/>
          </p:nvSpPr>
          <p:spPr bwMode="auto">
            <a:xfrm>
              <a:off x="5537" y="1273"/>
              <a:ext cx="127" cy="97"/>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502817" name="Freeform 1057"/>
            <p:cNvSpPr>
              <a:spLocks/>
            </p:cNvSpPr>
            <p:nvPr/>
          </p:nvSpPr>
          <p:spPr bwMode="auto">
            <a:xfrm>
              <a:off x="4052" y="1709"/>
              <a:ext cx="127" cy="102"/>
            </a:xfrm>
            <a:custGeom>
              <a:avLst/>
              <a:gdLst/>
              <a:ahLst/>
              <a:cxnLst>
                <a:cxn ang="0">
                  <a:pos x="113" y="51"/>
                </a:cxn>
                <a:cxn ang="0">
                  <a:pos x="108" y="74"/>
                </a:cxn>
                <a:cxn ang="0">
                  <a:pos x="96" y="85"/>
                </a:cxn>
                <a:cxn ang="0">
                  <a:pos x="79" y="97"/>
                </a:cxn>
                <a:cxn ang="0">
                  <a:pos x="57" y="102"/>
                </a:cxn>
                <a:cxn ang="0">
                  <a:pos x="57" y="102"/>
                </a:cxn>
                <a:cxn ang="0">
                  <a:pos x="34" y="97"/>
                </a:cxn>
                <a:cxn ang="0">
                  <a:pos x="17" y="85"/>
                </a:cxn>
                <a:cxn ang="0">
                  <a:pos x="0" y="74"/>
                </a:cxn>
                <a:cxn ang="0">
                  <a:pos x="0" y="51"/>
                </a:cxn>
                <a:cxn ang="0">
                  <a:pos x="0" y="51"/>
                </a:cxn>
                <a:cxn ang="0">
                  <a:pos x="0" y="34"/>
                </a:cxn>
                <a:cxn ang="0">
                  <a:pos x="17" y="17"/>
                </a:cxn>
                <a:cxn ang="0">
                  <a:pos x="34" y="6"/>
                </a:cxn>
                <a:cxn ang="0">
                  <a:pos x="57" y="0"/>
                </a:cxn>
                <a:cxn ang="0">
                  <a:pos x="57" y="0"/>
                </a:cxn>
                <a:cxn ang="0">
                  <a:pos x="79" y="6"/>
                </a:cxn>
                <a:cxn ang="0">
                  <a:pos x="96" y="17"/>
                </a:cxn>
                <a:cxn ang="0">
                  <a:pos x="108" y="34"/>
                </a:cxn>
                <a:cxn ang="0">
                  <a:pos x="113" y="51"/>
                </a:cxn>
              </a:cxnLst>
              <a:rect l="0" t="0" r="r" b="b"/>
              <a:pathLst>
                <a:path w="113" h="102">
                  <a:moveTo>
                    <a:pt x="113" y="51"/>
                  </a:moveTo>
                  <a:lnTo>
                    <a:pt x="108" y="74"/>
                  </a:lnTo>
                  <a:lnTo>
                    <a:pt x="96" y="85"/>
                  </a:lnTo>
                  <a:lnTo>
                    <a:pt x="79" y="97"/>
                  </a:lnTo>
                  <a:lnTo>
                    <a:pt x="57" y="102"/>
                  </a:lnTo>
                  <a:lnTo>
                    <a:pt x="57" y="102"/>
                  </a:lnTo>
                  <a:lnTo>
                    <a:pt x="34" y="97"/>
                  </a:lnTo>
                  <a:lnTo>
                    <a:pt x="17" y="85"/>
                  </a:lnTo>
                  <a:lnTo>
                    <a:pt x="0" y="74"/>
                  </a:lnTo>
                  <a:lnTo>
                    <a:pt x="0" y="51"/>
                  </a:lnTo>
                  <a:lnTo>
                    <a:pt x="0" y="51"/>
                  </a:lnTo>
                  <a:lnTo>
                    <a:pt x="0" y="34"/>
                  </a:lnTo>
                  <a:lnTo>
                    <a:pt x="17" y="17"/>
                  </a:lnTo>
                  <a:lnTo>
                    <a:pt x="34" y="6"/>
                  </a:lnTo>
                  <a:lnTo>
                    <a:pt x="57" y="0"/>
                  </a:lnTo>
                  <a:lnTo>
                    <a:pt x="57" y="0"/>
                  </a:lnTo>
                  <a:lnTo>
                    <a:pt x="79" y="6"/>
                  </a:lnTo>
                  <a:lnTo>
                    <a:pt x="96" y="17"/>
                  </a:lnTo>
                  <a:lnTo>
                    <a:pt x="108" y="34"/>
                  </a:lnTo>
                  <a:lnTo>
                    <a:pt x="113"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502818" name="Freeform 1058"/>
            <p:cNvSpPr>
              <a:spLocks/>
            </p:cNvSpPr>
            <p:nvPr/>
          </p:nvSpPr>
          <p:spPr bwMode="auto">
            <a:xfrm>
              <a:off x="5537" y="1273"/>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19" name="Freeform 1059"/>
            <p:cNvSpPr>
              <a:spLocks/>
            </p:cNvSpPr>
            <p:nvPr/>
          </p:nvSpPr>
          <p:spPr bwMode="auto">
            <a:xfrm>
              <a:off x="4052" y="1709"/>
              <a:ext cx="127" cy="102"/>
            </a:xfrm>
            <a:custGeom>
              <a:avLst/>
              <a:gdLst/>
              <a:ahLst/>
              <a:cxnLst>
                <a:cxn ang="0">
                  <a:pos x="113" y="51"/>
                </a:cxn>
                <a:cxn ang="0">
                  <a:pos x="108" y="74"/>
                </a:cxn>
                <a:cxn ang="0">
                  <a:pos x="108" y="74"/>
                </a:cxn>
                <a:cxn ang="0">
                  <a:pos x="96" y="85"/>
                </a:cxn>
                <a:cxn ang="0">
                  <a:pos x="96" y="85"/>
                </a:cxn>
                <a:cxn ang="0">
                  <a:pos x="79" y="97"/>
                </a:cxn>
                <a:cxn ang="0">
                  <a:pos x="79" y="97"/>
                </a:cxn>
                <a:cxn ang="0">
                  <a:pos x="57" y="102"/>
                </a:cxn>
                <a:cxn ang="0">
                  <a:pos x="57" y="102"/>
                </a:cxn>
                <a:cxn ang="0">
                  <a:pos x="57" y="102"/>
                </a:cxn>
                <a:cxn ang="0">
                  <a:pos x="57" y="102"/>
                </a:cxn>
                <a:cxn ang="0">
                  <a:pos x="34" y="97"/>
                </a:cxn>
                <a:cxn ang="0">
                  <a:pos x="34" y="97"/>
                </a:cxn>
                <a:cxn ang="0">
                  <a:pos x="17" y="85"/>
                </a:cxn>
                <a:cxn ang="0">
                  <a:pos x="17" y="85"/>
                </a:cxn>
                <a:cxn ang="0">
                  <a:pos x="0" y="74"/>
                </a:cxn>
                <a:cxn ang="0">
                  <a:pos x="0" y="74"/>
                </a:cxn>
                <a:cxn ang="0">
                  <a:pos x="0" y="51"/>
                </a:cxn>
                <a:cxn ang="0">
                  <a:pos x="0" y="51"/>
                </a:cxn>
                <a:cxn ang="0">
                  <a:pos x="0" y="51"/>
                </a:cxn>
                <a:cxn ang="0">
                  <a:pos x="0" y="51"/>
                </a:cxn>
                <a:cxn ang="0">
                  <a:pos x="0" y="34"/>
                </a:cxn>
                <a:cxn ang="0">
                  <a:pos x="0" y="34"/>
                </a:cxn>
                <a:cxn ang="0">
                  <a:pos x="17" y="17"/>
                </a:cxn>
                <a:cxn ang="0">
                  <a:pos x="17" y="17"/>
                </a:cxn>
                <a:cxn ang="0">
                  <a:pos x="34" y="6"/>
                </a:cxn>
                <a:cxn ang="0">
                  <a:pos x="34" y="6"/>
                </a:cxn>
                <a:cxn ang="0">
                  <a:pos x="57" y="0"/>
                </a:cxn>
                <a:cxn ang="0">
                  <a:pos x="57" y="0"/>
                </a:cxn>
                <a:cxn ang="0">
                  <a:pos x="57" y="0"/>
                </a:cxn>
                <a:cxn ang="0">
                  <a:pos x="57" y="0"/>
                </a:cxn>
                <a:cxn ang="0">
                  <a:pos x="79" y="6"/>
                </a:cxn>
                <a:cxn ang="0">
                  <a:pos x="79" y="6"/>
                </a:cxn>
                <a:cxn ang="0">
                  <a:pos x="96" y="17"/>
                </a:cxn>
                <a:cxn ang="0">
                  <a:pos x="96" y="17"/>
                </a:cxn>
                <a:cxn ang="0">
                  <a:pos x="108" y="34"/>
                </a:cxn>
                <a:cxn ang="0">
                  <a:pos x="108" y="34"/>
                </a:cxn>
                <a:cxn ang="0">
                  <a:pos x="113" y="51"/>
                </a:cxn>
                <a:cxn ang="0">
                  <a:pos x="113" y="51"/>
                </a:cxn>
              </a:cxnLst>
              <a:rect l="0" t="0" r="r" b="b"/>
              <a:pathLst>
                <a:path w="113" h="102">
                  <a:moveTo>
                    <a:pt x="113" y="51"/>
                  </a:moveTo>
                  <a:lnTo>
                    <a:pt x="108" y="74"/>
                  </a:lnTo>
                  <a:lnTo>
                    <a:pt x="108" y="74"/>
                  </a:lnTo>
                  <a:lnTo>
                    <a:pt x="96" y="85"/>
                  </a:lnTo>
                  <a:lnTo>
                    <a:pt x="96" y="85"/>
                  </a:lnTo>
                  <a:lnTo>
                    <a:pt x="79" y="97"/>
                  </a:lnTo>
                  <a:lnTo>
                    <a:pt x="79" y="97"/>
                  </a:lnTo>
                  <a:lnTo>
                    <a:pt x="57" y="102"/>
                  </a:lnTo>
                  <a:lnTo>
                    <a:pt x="57" y="102"/>
                  </a:lnTo>
                  <a:lnTo>
                    <a:pt x="57" y="102"/>
                  </a:lnTo>
                  <a:lnTo>
                    <a:pt x="57" y="102"/>
                  </a:lnTo>
                  <a:lnTo>
                    <a:pt x="34" y="97"/>
                  </a:lnTo>
                  <a:lnTo>
                    <a:pt x="34" y="97"/>
                  </a:lnTo>
                  <a:lnTo>
                    <a:pt x="17" y="85"/>
                  </a:lnTo>
                  <a:lnTo>
                    <a:pt x="17" y="85"/>
                  </a:lnTo>
                  <a:lnTo>
                    <a:pt x="0" y="74"/>
                  </a:lnTo>
                  <a:lnTo>
                    <a:pt x="0" y="74"/>
                  </a:lnTo>
                  <a:lnTo>
                    <a:pt x="0" y="51"/>
                  </a:lnTo>
                  <a:lnTo>
                    <a:pt x="0" y="51"/>
                  </a:lnTo>
                  <a:lnTo>
                    <a:pt x="0" y="51"/>
                  </a:lnTo>
                  <a:lnTo>
                    <a:pt x="0" y="51"/>
                  </a:lnTo>
                  <a:lnTo>
                    <a:pt x="0" y="34"/>
                  </a:lnTo>
                  <a:lnTo>
                    <a:pt x="0" y="34"/>
                  </a:lnTo>
                  <a:lnTo>
                    <a:pt x="17" y="17"/>
                  </a:lnTo>
                  <a:lnTo>
                    <a:pt x="17" y="17"/>
                  </a:lnTo>
                  <a:lnTo>
                    <a:pt x="34" y="6"/>
                  </a:lnTo>
                  <a:lnTo>
                    <a:pt x="34" y="6"/>
                  </a:lnTo>
                  <a:lnTo>
                    <a:pt x="57" y="0"/>
                  </a:lnTo>
                  <a:lnTo>
                    <a:pt x="57" y="0"/>
                  </a:lnTo>
                  <a:lnTo>
                    <a:pt x="57" y="0"/>
                  </a:lnTo>
                  <a:lnTo>
                    <a:pt x="57" y="0"/>
                  </a:lnTo>
                  <a:lnTo>
                    <a:pt x="79" y="6"/>
                  </a:lnTo>
                  <a:lnTo>
                    <a:pt x="79" y="6"/>
                  </a:lnTo>
                  <a:lnTo>
                    <a:pt x="96" y="17"/>
                  </a:lnTo>
                  <a:lnTo>
                    <a:pt x="96" y="17"/>
                  </a:lnTo>
                  <a:lnTo>
                    <a:pt x="108" y="34"/>
                  </a:lnTo>
                  <a:lnTo>
                    <a:pt x="108" y="34"/>
                  </a:lnTo>
                  <a:lnTo>
                    <a:pt x="113" y="51"/>
                  </a:lnTo>
                  <a:lnTo>
                    <a:pt x="113" y="51"/>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20" name="Rectangle 1060"/>
            <p:cNvSpPr>
              <a:spLocks noChangeArrowheads="1"/>
            </p:cNvSpPr>
            <p:nvPr/>
          </p:nvSpPr>
          <p:spPr bwMode="auto">
            <a:xfrm>
              <a:off x="3409" y="1358"/>
              <a:ext cx="127" cy="97"/>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502821" name="Freeform 1061"/>
            <p:cNvSpPr>
              <a:spLocks/>
            </p:cNvSpPr>
            <p:nvPr/>
          </p:nvSpPr>
          <p:spPr bwMode="auto">
            <a:xfrm>
              <a:off x="5518" y="1664"/>
              <a:ext cx="134" cy="102"/>
            </a:xfrm>
            <a:custGeom>
              <a:avLst/>
              <a:gdLst/>
              <a:ahLst/>
              <a:cxnLst>
                <a:cxn ang="0">
                  <a:pos x="119" y="51"/>
                </a:cxn>
                <a:cxn ang="0">
                  <a:pos x="113" y="68"/>
                </a:cxn>
                <a:cxn ang="0">
                  <a:pos x="102" y="85"/>
                </a:cxn>
                <a:cxn ang="0">
                  <a:pos x="85" y="96"/>
                </a:cxn>
                <a:cxn ang="0">
                  <a:pos x="62" y="102"/>
                </a:cxn>
                <a:cxn ang="0">
                  <a:pos x="62" y="102"/>
                </a:cxn>
                <a:cxn ang="0">
                  <a:pos x="39" y="96"/>
                </a:cxn>
                <a:cxn ang="0">
                  <a:pos x="17" y="85"/>
                </a:cxn>
                <a:cxn ang="0">
                  <a:pos x="5" y="68"/>
                </a:cxn>
                <a:cxn ang="0">
                  <a:pos x="0" y="51"/>
                </a:cxn>
                <a:cxn ang="0">
                  <a:pos x="0" y="51"/>
                </a:cxn>
                <a:cxn ang="0">
                  <a:pos x="5" y="28"/>
                </a:cxn>
                <a:cxn ang="0">
                  <a:pos x="17" y="17"/>
                </a:cxn>
                <a:cxn ang="0">
                  <a:pos x="39" y="6"/>
                </a:cxn>
                <a:cxn ang="0">
                  <a:pos x="62" y="0"/>
                </a:cxn>
                <a:cxn ang="0">
                  <a:pos x="62" y="0"/>
                </a:cxn>
                <a:cxn ang="0">
                  <a:pos x="85" y="6"/>
                </a:cxn>
                <a:cxn ang="0">
                  <a:pos x="102" y="17"/>
                </a:cxn>
                <a:cxn ang="0">
                  <a:pos x="113" y="28"/>
                </a:cxn>
                <a:cxn ang="0">
                  <a:pos x="119" y="51"/>
                </a:cxn>
              </a:cxnLst>
              <a:rect l="0" t="0" r="r" b="b"/>
              <a:pathLst>
                <a:path w="119" h="102">
                  <a:moveTo>
                    <a:pt x="119" y="51"/>
                  </a:moveTo>
                  <a:lnTo>
                    <a:pt x="113" y="68"/>
                  </a:lnTo>
                  <a:lnTo>
                    <a:pt x="102" y="85"/>
                  </a:lnTo>
                  <a:lnTo>
                    <a:pt x="85" y="96"/>
                  </a:lnTo>
                  <a:lnTo>
                    <a:pt x="62" y="102"/>
                  </a:lnTo>
                  <a:lnTo>
                    <a:pt x="62" y="102"/>
                  </a:lnTo>
                  <a:lnTo>
                    <a:pt x="39" y="96"/>
                  </a:lnTo>
                  <a:lnTo>
                    <a:pt x="17" y="85"/>
                  </a:lnTo>
                  <a:lnTo>
                    <a:pt x="5" y="68"/>
                  </a:lnTo>
                  <a:lnTo>
                    <a:pt x="0" y="51"/>
                  </a:lnTo>
                  <a:lnTo>
                    <a:pt x="0" y="51"/>
                  </a:lnTo>
                  <a:lnTo>
                    <a:pt x="5" y="28"/>
                  </a:lnTo>
                  <a:lnTo>
                    <a:pt x="17" y="17"/>
                  </a:lnTo>
                  <a:lnTo>
                    <a:pt x="39" y="6"/>
                  </a:lnTo>
                  <a:lnTo>
                    <a:pt x="62" y="0"/>
                  </a:lnTo>
                  <a:lnTo>
                    <a:pt x="62" y="0"/>
                  </a:lnTo>
                  <a:lnTo>
                    <a:pt x="85" y="6"/>
                  </a:lnTo>
                  <a:lnTo>
                    <a:pt x="102" y="17"/>
                  </a:lnTo>
                  <a:lnTo>
                    <a:pt x="113" y="28"/>
                  </a:lnTo>
                  <a:lnTo>
                    <a:pt x="119"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502822" name="Freeform 1062"/>
            <p:cNvSpPr>
              <a:spLocks/>
            </p:cNvSpPr>
            <p:nvPr/>
          </p:nvSpPr>
          <p:spPr bwMode="auto">
            <a:xfrm>
              <a:off x="3409" y="1358"/>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23" name="Freeform 1063"/>
            <p:cNvSpPr>
              <a:spLocks/>
            </p:cNvSpPr>
            <p:nvPr/>
          </p:nvSpPr>
          <p:spPr bwMode="auto">
            <a:xfrm>
              <a:off x="5518" y="1664"/>
              <a:ext cx="134" cy="102"/>
            </a:xfrm>
            <a:custGeom>
              <a:avLst/>
              <a:gdLst/>
              <a:ahLst/>
              <a:cxnLst>
                <a:cxn ang="0">
                  <a:pos x="119" y="51"/>
                </a:cxn>
                <a:cxn ang="0">
                  <a:pos x="113" y="68"/>
                </a:cxn>
                <a:cxn ang="0">
                  <a:pos x="113" y="68"/>
                </a:cxn>
                <a:cxn ang="0">
                  <a:pos x="102" y="85"/>
                </a:cxn>
                <a:cxn ang="0">
                  <a:pos x="102" y="85"/>
                </a:cxn>
                <a:cxn ang="0">
                  <a:pos x="85" y="96"/>
                </a:cxn>
                <a:cxn ang="0">
                  <a:pos x="85" y="96"/>
                </a:cxn>
                <a:cxn ang="0">
                  <a:pos x="62" y="102"/>
                </a:cxn>
                <a:cxn ang="0">
                  <a:pos x="62" y="102"/>
                </a:cxn>
                <a:cxn ang="0">
                  <a:pos x="62" y="102"/>
                </a:cxn>
                <a:cxn ang="0">
                  <a:pos x="62" y="102"/>
                </a:cxn>
                <a:cxn ang="0">
                  <a:pos x="39" y="96"/>
                </a:cxn>
                <a:cxn ang="0">
                  <a:pos x="39" y="96"/>
                </a:cxn>
                <a:cxn ang="0">
                  <a:pos x="17" y="85"/>
                </a:cxn>
                <a:cxn ang="0">
                  <a:pos x="17" y="85"/>
                </a:cxn>
                <a:cxn ang="0">
                  <a:pos x="5" y="68"/>
                </a:cxn>
                <a:cxn ang="0">
                  <a:pos x="5" y="68"/>
                </a:cxn>
                <a:cxn ang="0">
                  <a:pos x="0" y="51"/>
                </a:cxn>
                <a:cxn ang="0">
                  <a:pos x="0" y="51"/>
                </a:cxn>
                <a:cxn ang="0">
                  <a:pos x="0" y="51"/>
                </a:cxn>
                <a:cxn ang="0">
                  <a:pos x="0" y="51"/>
                </a:cxn>
                <a:cxn ang="0">
                  <a:pos x="5" y="28"/>
                </a:cxn>
                <a:cxn ang="0">
                  <a:pos x="5" y="28"/>
                </a:cxn>
                <a:cxn ang="0">
                  <a:pos x="17" y="17"/>
                </a:cxn>
                <a:cxn ang="0">
                  <a:pos x="17" y="17"/>
                </a:cxn>
                <a:cxn ang="0">
                  <a:pos x="39" y="6"/>
                </a:cxn>
                <a:cxn ang="0">
                  <a:pos x="39" y="6"/>
                </a:cxn>
                <a:cxn ang="0">
                  <a:pos x="62" y="0"/>
                </a:cxn>
                <a:cxn ang="0">
                  <a:pos x="62" y="0"/>
                </a:cxn>
                <a:cxn ang="0">
                  <a:pos x="62" y="0"/>
                </a:cxn>
                <a:cxn ang="0">
                  <a:pos x="62" y="0"/>
                </a:cxn>
                <a:cxn ang="0">
                  <a:pos x="85" y="6"/>
                </a:cxn>
                <a:cxn ang="0">
                  <a:pos x="85" y="6"/>
                </a:cxn>
                <a:cxn ang="0">
                  <a:pos x="102" y="17"/>
                </a:cxn>
                <a:cxn ang="0">
                  <a:pos x="102" y="17"/>
                </a:cxn>
                <a:cxn ang="0">
                  <a:pos x="113" y="28"/>
                </a:cxn>
                <a:cxn ang="0">
                  <a:pos x="113" y="28"/>
                </a:cxn>
                <a:cxn ang="0">
                  <a:pos x="119" y="51"/>
                </a:cxn>
                <a:cxn ang="0">
                  <a:pos x="119" y="51"/>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39" y="96"/>
                  </a:lnTo>
                  <a:lnTo>
                    <a:pt x="39" y="96"/>
                  </a:lnTo>
                  <a:lnTo>
                    <a:pt x="17" y="85"/>
                  </a:lnTo>
                  <a:lnTo>
                    <a:pt x="17" y="85"/>
                  </a:lnTo>
                  <a:lnTo>
                    <a:pt x="5" y="68"/>
                  </a:lnTo>
                  <a:lnTo>
                    <a:pt x="5" y="68"/>
                  </a:lnTo>
                  <a:lnTo>
                    <a:pt x="0" y="51"/>
                  </a:lnTo>
                  <a:lnTo>
                    <a:pt x="0" y="51"/>
                  </a:lnTo>
                  <a:lnTo>
                    <a:pt x="0" y="51"/>
                  </a:lnTo>
                  <a:lnTo>
                    <a:pt x="0" y="51"/>
                  </a:lnTo>
                  <a:lnTo>
                    <a:pt x="5" y="28"/>
                  </a:lnTo>
                  <a:lnTo>
                    <a:pt x="5" y="28"/>
                  </a:lnTo>
                  <a:lnTo>
                    <a:pt x="17" y="17"/>
                  </a:lnTo>
                  <a:lnTo>
                    <a:pt x="17" y="17"/>
                  </a:lnTo>
                  <a:lnTo>
                    <a:pt x="39" y="6"/>
                  </a:lnTo>
                  <a:lnTo>
                    <a:pt x="39" y="6"/>
                  </a:lnTo>
                  <a:lnTo>
                    <a:pt x="62" y="0"/>
                  </a:lnTo>
                  <a:lnTo>
                    <a:pt x="62" y="0"/>
                  </a:lnTo>
                  <a:lnTo>
                    <a:pt x="62" y="0"/>
                  </a:lnTo>
                  <a:lnTo>
                    <a:pt x="62" y="0"/>
                  </a:lnTo>
                  <a:lnTo>
                    <a:pt x="85" y="6"/>
                  </a:lnTo>
                  <a:lnTo>
                    <a:pt x="85" y="6"/>
                  </a:lnTo>
                  <a:lnTo>
                    <a:pt x="102" y="17"/>
                  </a:lnTo>
                  <a:lnTo>
                    <a:pt x="102" y="17"/>
                  </a:lnTo>
                  <a:lnTo>
                    <a:pt x="113" y="28"/>
                  </a:lnTo>
                  <a:lnTo>
                    <a:pt x="113" y="28"/>
                  </a:lnTo>
                  <a:lnTo>
                    <a:pt x="119" y="51"/>
                  </a:lnTo>
                  <a:lnTo>
                    <a:pt x="119"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24" name="Rectangle 1064"/>
            <p:cNvSpPr>
              <a:spLocks noChangeArrowheads="1"/>
            </p:cNvSpPr>
            <p:nvPr/>
          </p:nvSpPr>
          <p:spPr bwMode="auto">
            <a:xfrm>
              <a:off x="5537" y="1489"/>
              <a:ext cx="127" cy="101"/>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502825" name="Freeform 1065"/>
            <p:cNvSpPr>
              <a:spLocks/>
            </p:cNvSpPr>
            <p:nvPr/>
          </p:nvSpPr>
          <p:spPr bwMode="auto">
            <a:xfrm>
              <a:off x="4148" y="1489"/>
              <a:ext cx="134" cy="101"/>
            </a:xfrm>
            <a:custGeom>
              <a:avLst/>
              <a:gdLst/>
              <a:ahLst/>
              <a:cxnLst>
                <a:cxn ang="0">
                  <a:pos x="119" y="50"/>
                </a:cxn>
                <a:cxn ang="0">
                  <a:pos x="113" y="67"/>
                </a:cxn>
                <a:cxn ang="0">
                  <a:pos x="102" y="84"/>
                </a:cxn>
                <a:cxn ang="0">
                  <a:pos x="85" y="96"/>
                </a:cxn>
                <a:cxn ang="0">
                  <a:pos x="62" y="101"/>
                </a:cxn>
                <a:cxn ang="0">
                  <a:pos x="62" y="101"/>
                </a:cxn>
                <a:cxn ang="0">
                  <a:pos x="40" y="96"/>
                </a:cxn>
                <a:cxn ang="0">
                  <a:pos x="17" y="84"/>
                </a:cxn>
                <a:cxn ang="0">
                  <a:pos x="6" y="67"/>
                </a:cxn>
                <a:cxn ang="0">
                  <a:pos x="0" y="50"/>
                </a:cxn>
                <a:cxn ang="0">
                  <a:pos x="0" y="50"/>
                </a:cxn>
                <a:cxn ang="0">
                  <a:pos x="6" y="28"/>
                </a:cxn>
                <a:cxn ang="0">
                  <a:pos x="17" y="11"/>
                </a:cxn>
                <a:cxn ang="0">
                  <a:pos x="40" y="0"/>
                </a:cxn>
                <a:cxn ang="0">
                  <a:pos x="62" y="0"/>
                </a:cxn>
                <a:cxn ang="0">
                  <a:pos x="62" y="0"/>
                </a:cxn>
                <a:cxn ang="0">
                  <a:pos x="85" y="0"/>
                </a:cxn>
                <a:cxn ang="0">
                  <a:pos x="102" y="11"/>
                </a:cxn>
                <a:cxn ang="0">
                  <a:pos x="113" y="28"/>
                </a:cxn>
                <a:cxn ang="0">
                  <a:pos x="119" y="50"/>
                </a:cxn>
              </a:cxnLst>
              <a:rect l="0" t="0" r="r" b="b"/>
              <a:pathLst>
                <a:path w="119" h="101">
                  <a:moveTo>
                    <a:pt x="119" y="50"/>
                  </a:moveTo>
                  <a:lnTo>
                    <a:pt x="113" y="67"/>
                  </a:lnTo>
                  <a:lnTo>
                    <a:pt x="102" y="84"/>
                  </a:lnTo>
                  <a:lnTo>
                    <a:pt x="85" y="96"/>
                  </a:lnTo>
                  <a:lnTo>
                    <a:pt x="62" y="101"/>
                  </a:lnTo>
                  <a:lnTo>
                    <a:pt x="62" y="101"/>
                  </a:lnTo>
                  <a:lnTo>
                    <a:pt x="40" y="96"/>
                  </a:lnTo>
                  <a:lnTo>
                    <a:pt x="17" y="84"/>
                  </a:lnTo>
                  <a:lnTo>
                    <a:pt x="6" y="67"/>
                  </a:lnTo>
                  <a:lnTo>
                    <a:pt x="0" y="50"/>
                  </a:lnTo>
                  <a:lnTo>
                    <a:pt x="0" y="50"/>
                  </a:lnTo>
                  <a:lnTo>
                    <a:pt x="6" y="28"/>
                  </a:lnTo>
                  <a:lnTo>
                    <a:pt x="17" y="11"/>
                  </a:lnTo>
                  <a:lnTo>
                    <a:pt x="40" y="0"/>
                  </a:lnTo>
                  <a:lnTo>
                    <a:pt x="62" y="0"/>
                  </a:lnTo>
                  <a:lnTo>
                    <a:pt x="62" y="0"/>
                  </a:lnTo>
                  <a:lnTo>
                    <a:pt x="85" y="0"/>
                  </a:lnTo>
                  <a:lnTo>
                    <a:pt x="102" y="11"/>
                  </a:lnTo>
                  <a:lnTo>
                    <a:pt x="113" y="28"/>
                  </a:lnTo>
                  <a:lnTo>
                    <a:pt x="119" y="50"/>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502826" name="Freeform 1066"/>
            <p:cNvSpPr>
              <a:spLocks/>
            </p:cNvSpPr>
            <p:nvPr/>
          </p:nvSpPr>
          <p:spPr bwMode="auto">
            <a:xfrm>
              <a:off x="5537" y="1489"/>
              <a:ext cx="127" cy="101"/>
            </a:xfrm>
            <a:custGeom>
              <a:avLst/>
              <a:gdLst/>
              <a:ahLst/>
              <a:cxnLst>
                <a:cxn ang="0">
                  <a:pos x="0" y="0"/>
                </a:cxn>
                <a:cxn ang="0">
                  <a:pos x="113" y="0"/>
                </a:cxn>
                <a:cxn ang="0">
                  <a:pos x="113" y="0"/>
                </a:cxn>
                <a:cxn ang="0">
                  <a:pos x="113" y="101"/>
                </a:cxn>
                <a:cxn ang="0">
                  <a:pos x="113" y="101"/>
                </a:cxn>
                <a:cxn ang="0">
                  <a:pos x="0" y="101"/>
                </a:cxn>
                <a:cxn ang="0">
                  <a:pos x="0" y="101"/>
                </a:cxn>
                <a:cxn ang="0">
                  <a:pos x="0" y="0"/>
                </a:cxn>
                <a:cxn ang="0">
                  <a:pos x="0" y="0"/>
                </a:cxn>
              </a:cxnLst>
              <a:rect l="0" t="0" r="r" b="b"/>
              <a:pathLst>
                <a:path w="113" h="101">
                  <a:moveTo>
                    <a:pt x="0" y="0"/>
                  </a:moveTo>
                  <a:lnTo>
                    <a:pt x="113" y="0"/>
                  </a:lnTo>
                  <a:lnTo>
                    <a:pt x="113" y="0"/>
                  </a:lnTo>
                  <a:lnTo>
                    <a:pt x="113" y="101"/>
                  </a:lnTo>
                  <a:lnTo>
                    <a:pt x="113" y="101"/>
                  </a:lnTo>
                  <a:lnTo>
                    <a:pt x="0" y="101"/>
                  </a:lnTo>
                  <a:lnTo>
                    <a:pt x="0" y="101"/>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27" name="Freeform 1067"/>
            <p:cNvSpPr>
              <a:spLocks/>
            </p:cNvSpPr>
            <p:nvPr/>
          </p:nvSpPr>
          <p:spPr bwMode="auto">
            <a:xfrm>
              <a:off x="4148" y="1489"/>
              <a:ext cx="134" cy="101"/>
            </a:xfrm>
            <a:custGeom>
              <a:avLst/>
              <a:gdLst/>
              <a:ahLst/>
              <a:cxnLst>
                <a:cxn ang="0">
                  <a:pos x="119" y="50"/>
                </a:cxn>
                <a:cxn ang="0">
                  <a:pos x="113" y="67"/>
                </a:cxn>
                <a:cxn ang="0">
                  <a:pos x="113" y="67"/>
                </a:cxn>
                <a:cxn ang="0">
                  <a:pos x="102" y="84"/>
                </a:cxn>
                <a:cxn ang="0">
                  <a:pos x="102" y="84"/>
                </a:cxn>
                <a:cxn ang="0">
                  <a:pos x="85" y="96"/>
                </a:cxn>
                <a:cxn ang="0">
                  <a:pos x="85" y="96"/>
                </a:cxn>
                <a:cxn ang="0">
                  <a:pos x="62" y="101"/>
                </a:cxn>
                <a:cxn ang="0">
                  <a:pos x="62" y="101"/>
                </a:cxn>
                <a:cxn ang="0">
                  <a:pos x="62" y="101"/>
                </a:cxn>
                <a:cxn ang="0">
                  <a:pos x="62" y="101"/>
                </a:cxn>
                <a:cxn ang="0">
                  <a:pos x="40" y="96"/>
                </a:cxn>
                <a:cxn ang="0">
                  <a:pos x="40" y="96"/>
                </a:cxn>
                <a:cxn ang="0">
                  <a:pos x="17" y="84"/>
                </a:cxn>
                <a:cxn ang="0">
                  <a:pos x="17" y="84"/>
                </a:cxn>
                <a:cxn ang="0">
                  <a:pos x="6" y="67"/>
                </a:cxn>
                <a:cxn ang="0">
                  <a:pos x="6" y="67"/>
                </a:cxn>
                <a:cxn ang="0">
                  <a:pos x="0" y="50"/>
                </a:cxn>
                <a:cxn ang="0">
                  <a:pos x="0" y="50"/>
                </a:cxn>
                <a:cxn ang="0">
                  <a:pos x="0" y="50"/>
                </a:cxn>
                <a:cxn ang="0">
                  <a:pos x="0" y="50"/>
                </a:cxn>
                <a:cxn ang="0">
                  <a:pos x="6" y="28"/>
                </a:cxn>
                <a:cxn ang="0">
                  <a:pos x="6" y="28"/>
                </a:cxn>
                <a:cxn ang="0">
                  <a:pos x="17" y="11"/>
                </a:cxn>
                <a:cxn ang="0">
                  <a:pos x="17" y="11"/>
                </a:cxn>
                <a:cxn ang="0">
                  <a:pos x="40" y="0"/>
                </a:cxn>
                <a:cxn ang="0">
                  <a:pos x="40" y="0"/>
                </a:cxn>
                <a:cxn ang="0">
                  <a:pos x="62" y="0"/>
                </a:cxn>
                <a:cxn ang="0">
                  <a:pos x="62" y="0"/>
                </a:cxn>
                <a:cxn ang="0">
                  <a:pos x="62" y="0"/>
                </a:cxn>
                <a:cxn ang="0">
                  <a:pos x="62" y="0"/>
                </a:cxn>
                <a:cxn ang="0">
                  <a:pos x="85" y="0"/>
                </a:cxn>
                <a:cxn ang="0">
                  <a:pos x="85" y="0"/>
                </a:cxn>
                <a:cxn ang="0">
                  <a:pos x="102" y="11"/>
                </a:cxn>
                <a:cxn ang="0">
                  <a:pos x="102" y="11"/>
                </a:cxn>
                <a:cxn ang="0">
                  <a:pos x="113" y="28"/>
                </a:cxn>
                <a:cxn ang="0">
                  <a:pos x="113" y="28"/>
                </a:cxn>
                <a:cxn ang="0">
                  <a:pos x="119" y="50"/>
                </a:cxn>
                <a:cxn ang="0">
                  <a:pos x="119" y="50"/>
                </a:cxn>
              </a:cxnLst>
              <a:rect l="0" t="0" r="r" b="b"/>
              <a:pathLst>
                <a:path w="119" h="101">
                  <a:moveTo>
                    <a:pt x="119" y="50"/>
                  </a:moveTo>
                  <a:lnTo>
                    <a:pt x="113" y="67"/>
                  </a:lnTo>
                  <a:lnTo>
                    <a:pt x="113" y="67"/>
                  </a:lnTo>
                  <a:lnTo>
                    <a:pt x="102" y="84"/>
                  </a:lnTo>
                  <a:lnTo>
                    <a:pt x="102" y="84"/>
                  </a:lnTo>
                  <a:lnTo>
                    <a:pt x="85" y="96"/>
                  </a:lnTo>
                  <a:lnTo>
                    <a:pt x="85" y="96"/>
                  </a:lnTo>
                  <a:lnTo>
                    <a:pt x="62" y="101"/>
                  </a:lnTo>
                  <a:lnTo>
                    <a:pt x="62" y="101"/>
                  </a:lnTo>
                  <a:lnTo>
                    <a:pt x="62" y="101"/>
                  </a:lnTo>
                  <a:lnTo>
                    <a:pt x="62" y="101"/>
                  </a:lnTo>
                  <a:lnTo>
                    <a:pt x="40" y="96"/>
                  </a:lnTo>
                  <a:lnTo>
                    <a:pt x="40" y="96"/>
                  </a:lnTo>
                  <a:lnTo>
                    <a:pt x="17" y="84"/>
                  </a:lnTo>
                  <a:lnTo>
                    <a:pt x="17" y="84"/>
                  </a:lnTo>
                  <a:lnTo>
                    <a:pt x="6" y="67"/>
                  </a:lnTo>
                  <a:lnTo>
                    <a:pt x="6" y="67"/>
                  </a:lnTo>
                  <a:lnTo>
                    <a:pt x="0" y="50"/>
                  </a:lnTo>
                  <a:lnTo>
                    <a:pt x="0" y="50"/>
                  </a:lnTo>
                  <a:lnTo>
                    <a:pt x="0" y="50"/>
                  </a:lnTo>
                  <a:lnTo>
                    <a:pt x="0" y="50"/>
                  </a:lnTo>
                  <a:lnTo>
                    <a:pt x="6" y="28"/>
                  </a:lnTo>
                  <a:lnTo>
                    <a:pt x="6" y="28"/>
                  </a:lnTo>
                  <a:lnTo>
                    <a:pt x="17" y="11"/>
                  </a:lnTo>
                  <a:lnTo>
                    <a:pt x="17" y="11"/>
                  </a:lnTo>
                  <a:lnTo>
                    <a:pt x="40" y="0"/>
                  </a:lnTo>
                  <a:lnTo>
                    <a:pt x="40" y="0"/>
                  </a:lnTo>
                  <a:lnTo>
                    <a:pt x="62" y="0"/>
                  </a:lnTo>
                  <a:lnTo>
                    <a:pt x="62" y="0"/>
                  </a:lnTo>
                  <a:lnTo>
                    <a:pt x="62" y="0"/>
                  </a:lnTo>
                  <a:lnTo>
                    <a:pt x="62" y="0"/>
                  </a:lnTo>
                  <a:lnTo>
                    <a:pt x="85" y="0"/>
                  </a:lnTo>
                  <a:lnTo>
                    <a:pt x="85" y="0"/>
                  </a:lnTo>
                  <a:lnTo>
                    <a:pt x="102" y="11"/>
                  </a:lnTo>
                  <a:lnTo>
                    <a:pt x="102" y="11"/>
                  </a:lnTo>
                  <a:lnTo>
                    <a:pt x="113" y="28"/>
                  </a:lnTo>
                  <a:lnTo>
                    <a:pt x="113" y="28"/>
                  </a:lnTo>
                  <a:lnTo>
                    <a:pt x="119" y="50"/>
                  </a:lnTo>
                  <a:lnTo>
                    <a:pt x="119" y="5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28" name="Rectangle 1068"/>
            <p:cNvSpPr>
              <a:spLocks noChangeArrowheads="1"/>
            </p:cNvSpPr>
            <p:nvPr/>
          </p:nvSpPr>
          <p:spPr bwMode="auto">
            <a:xfrm>
              <a:off x="3555" y="1579"/>
              <a:ext cx="122" cy="96"/>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502829" name="Freeform 1069"/>
            <p:cNvSpPr>
              <a:spLocks/>
            </p:cNvSpPr>
            <p:nvPr/>
          </p:nvSpPr>
          <p:spPr bwMode="auto">
            <a:xfrm>
              <a:off x="4989" y="1387"/>
              <a:ext cx="128" cy="102"/>
            </a:xfrm>
            <a:custGeom>
              <a:avLst/>
              <a:gdLst/>
              <a:ahLst/>
              <a:cxnLst>
                <a:cxn ang="0">
                  <a:pos x="113" y="51"/>
                </a:cxn>
                <a:cxn ang="0">
                  <a:pos x="113" y="73"/>
                </a:cxn>
                <a:cxn ang="0">
                  <a:pos x="96" y="85"/>
                </a:cxn>
                <a:cxn ang="0">
                  <a:pos x="79" y="96"/>
                </a:cxn>
                <a:cxn ang="0">
                  <a:pos x="56" y="102"/>
                </a:cxn>
                <a:cxn ang="0">
                  <a:pos x="56" y="102"/>
                </a:cxn>
                <a:cxn ang="0">
                  <a:pos x="34" y="96"/>
                </a:cxn>
                <a:cxn ang="0">
                  <a:pos x="17" y="85"/>
                </a:cxn>
                <a:cxn ang="0">
                  <a:pos x="5" y="73"/>
                </a:cxn>
                <a:cxn ang="0">
                  <a:pos x="0" y="51"/>
                </a:cxn>
                <a:cxn ang="0">
                  <a:pos x="0" y="51"/>
                </a:cxn>
                <a:cxn ang="0">
                  <a:pos x="5" y="34"/>
                </a:cxn>
                <a:cxn ang="0">
                  <a:pos x="17" y="17"/>
                </a:cxn>
                <a:cxn ang="0">
                  <a:pos x="34" y="5"/>
                </a:cxn>
                <a:cxn ang="0">
                  <a:pos x="56" y="0"/>
                </a:cxn>
                <a:cxn ang="0">
                  <a:pos x="56" y="0"/>
                </a:cxn>
                <a:cxn ang="0">
                  <a:pos x="79" y="5"/>
                </a:cxn>
                <a:cxn ang="0">
                  <a:pos x="96" y="17"/>
                </a:cxn>
                <a:cxn ang="0">
                  <a:pos x="113" y="34"/>
                </a:cxn>
                <a:cxn ang="0">
                  <a:pos x="113" y="51"/>
                </a:cxn>
              </a:cxnLst>
              <a:rect l="0" t="0" r="r" b="b"/>
              <a:pathLst>
                <a:path w="113" h="102">
                  <a:moveTo>
                    <a:pt x="113" y="51"/>
                  </a:moveTo>
                  <a:lnTo>
                    <a:pt x="113" y="73"/>
                  </a:lnTo>
                  <a:lnTo>
                    <a:pt x="96" y="85"/>
                  </a:lnTo>
                  <a:lnTo>
                    <a:pt x="79" y="96"/>
                  </a:lnTo>
                  <a:lnTo>
                    <a:pt x="56" y="102"/>
                  </a:lnTo>
                  <a:lnTo>
                    <a:pt x="56" y="102"/>
                  </a:lnTo>
                  <a:lnTo>
                    <a:pt x="34" y="96"/>
                  </a:lnTo>
                  <a:lnTo>
                    <a:pt x="17" y="85"/>
                  </a:lnTo>
                  <a:lnTo>
                    <a:pt x="5" y="73"/>
                  </a:lnTo>
                  <a:lnTo>
                    <a:pt x="0" y="51"/>
                  </a:lnTo>
                  <a:lnTo>
                    <a:pt x="0" y="51"/>
                  </a:lnTo>
                  <a:lnTo>
                    <a:pt x="5" y="34"/>
                  </a:lnTo>
                  <a:lnTo>
                    <a:pt x="17" y="17"/>
                  </a:lnTo>
                  <a:lnTo>
                    <a:pt x="34" y="5"/>
                  </a:lnTo>
                  <a:lnTo>
                    <a:pt x="56" y="0"/>
                  </a:lnTo>
                  <a:lnTo>
                    <a:pt x="56" y="0"/>
                  </a:lnTo>
                  <a:lnTo>
                    <a:pt x="79" y="5"/>
                  </a:lnTo>
                  <a:lnTo>
                    <a:pt x="96" y="17"/>
                  </a:lnTo>
                  <a:lnTo>
                    <a:pt x="113" y="34"/>
                  </a:lnTo>
                  <a:lnTo>
                    <a:pt x="113"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502830" name="Freeform 1070"/>
            <p:cNvSpPr>
              <a:spLocks/>
            </p:cNvSpPr>
            <p:nvPr/>
          </p:nvSpPr>
          <p:spPr bwMode="auto">
            <a:xfrm>
              <a:off x="3555" y="1579"/>
              <a:ext cx="122" cy="96"/>
            </a:xfrm>
            <a:custGeom>
              <a:avLst/>
              <a:gdLst/>
              <a:ahLst/>
              <a:cxnLst>
                <a:cxn ang="0">
                  <a:pos x="0" y="0"/>
                </a:cxn>
                <a:cxn ang="0">
                  <a:pos x="108" y="0"/>
                </a:cxn>
                <a:cxn ang="0">
                  <a:pos x="108" y="0"/>
                </a:cxn>
                <a:cxn ang="0">
                  <a:pos x="108" y="96"/>
                </a:cxn>
                <a:cxn ang="0">
                  <a:pos x="108" y="96"/>
                </a:cxn>
                <a:cxn ang="0">
                  <a:pos x="0" y="96"/>
                </a:cxn>
                <a:cxn ang="0">
                  <a:pos x="0" y="96"/>
                </a:cxn>
                <a:cxn ang="0">
                  <a:pos x="0" y="0"/>
                </a:cxn>
                <a:cxn ang="0">
                  <a:pos x="0" y="0"/>
                </a:cxn>
              </a:cxnLst>
              <a:rect l="0" t="0" r="r" b="b"/>
              <a:pathLst>
                <a:path w="108" h="96">
                  <a:moveTo>
                    <a:pt x="0" y="0"/>
                  </a:moveTo>
                  <a:lnTo>
                    <a:pt x="108" y="0"/>
                  </a:lnTo>
                  <a:lnTo>
                    <a:pt x="108" y="0"/>
                  </a:lnTo>
                  <a:lnTo>
                    <a:pt x="108" y="96"/>
                  </a:lnTo>
                  <a:lnTo>
                    <a:pt x="108"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31" name="Freeform 1071"/>
            <p:cNvSpPr>
              <a:spLocks/>
            </p:cNvSpPr>
            <p:nvPr/>
          </p:nvSpPr>
          <p:spPr bwMode="auto">
            <a:xfrm>
              <a:off x="4989" y="1387"/>
              <a:ext cx="128" cy="102"/>
            </a:xfrm>
            <a:custGeom>
              <a:avLst/>
              <a:gdLst/>
              <a:ahLst/>
              <a:cxnLst>
                <a:cxn ang="0">
                  <a:pos x="113" y="51"/>
                </a:cxn>
                <a:cxn ang="0">
                  <a:pos x="113" y="73"/>
                </a:cxn>
                <a:cxn ang="0">
                  <a:pos x="113" y="73"/>
                </a:cxn>
                <a:cxn ang="0">
                  <a:pos x="96" y="85"/>
                </a:cxn>
                <a:cxn ang="0">
                  <a:pos x="96" y="85"/>
                </a:cxn>
                <a:cxn ang="0">
                  <a:pos x="79" y="96"/>
                </a:cxn>
                <a:cxn ang="0">
                  <a:pos x="79" y="96"/>
                </a:cxn>
                <a:cxn ang="0">
                  <a:pos x="56" y="102"/>
                </a:cxn>
                <a:cxn ang="0">
                  <a:pos x="56" y="102"/>
                </a:cxn>
                <a:cxn ang="0">
                  <a:pos x="56" y="102"/>
                </a:cxn>
                <a:cxn ang="0">
                  <a:pos x="56" y="102"/>
                </a:cxn>
                <a:cxn ang="0">
                  <a:pos x="34" y="96"/>
                </a:cxn>
                <a:cxn ang="0">
                  <a:pos x="34" y="96"/>
                </a:cxn>
                <a:cxn ang="0">
                  <a:pos x="17" y="85"/>
                </a:cxn>
                <a:cxn ang="0">
                  <a:pos x="17" y="85"/>
                </a:cxn>
                <a:cxn ang="0">
                  <a:pos x="5" y="73"/>
                </a:cxn>
                <a:cxn ang="0">
                  <a:pos x="5" y="73"/>
                </a:cxn>
                <a:cxn ang="0">
                  <a:pos x="0" y="51"/>
                </a:cxn>
                <a:cxn ang="0">
                  <a:pos x="0" y="51"/>
                </a:cxn>
                <a:cxn ang="0">
                  <a:pos x="0" y="51"/>
                </a:cxn>
                <a:cxn ang="0">
                  <a:pos x="0" y="51"/>
                </a:cxn>
                <a:cxn ang="0">
                  <a:pos x="5" y="34"/>
                </a:cxn>
                <a:cxn ang="0">
                  <a:pos x="5" y="34"/>
                </a:cxn>
                <a:cxn ang="0">
                  <a:pos x="17" y="17"/>
                </a:cxn>
                <a:cxn ang="0">
                  <a:pos x="17" y="17"/>
                </a:cxn>
                <a:cxn ang="0">
                  <a:pos x="34" y="5"/>
                </a:cxn>
                <a:cxn ang="0">
                  <a:pos x="34" y="5"/>
                </a:cxn>
                <a:cxn ang="0">
                  <a:pos x="56" y="0"/>
                </a:cxn>
                <a:cxn ang="0">
                  <a:pos x="56" y="0"/>
                </a:cxn>
                <a:cxn ang="0">
                  <a:pos x="56" y="0"/>
                </a:cxn>
                <a:cxn ang="0">
                  <a:pos x="56" y="0"/>
                </a:cxn>
                <a:cxn ang="0">
                  <a:pos x="79" y="5"/>
                </a:cxn>
                <a:cxn ang="0">
                  <a:pos x="79" y="5"/>
                </a:cxn>
                <a:cxn ang="0">
                  <a:pos x="96" y="17"/>
                </a:cxn>
                <a:cxn ang="0">
                  <a:pos x="96" y="17"/>
                </a:cxn>
                <a:cxn ang="0">
                  <a:pos x="113" y="34"/>
                </a:cxn>
                <a:cxn ang="0">
                  <a:pos x="113" y="34"/>
                </a:cxn>
                <a:cxn ang="0">
                  <a:pos x="113" y="51"/>
                </a:cxn>
                <a:cxn ang="0">
                  <a:pos x="113" y="51"/>
                </a:cxn>
              </a:cxnLst>
              <a:rect l="0" t="0" r="r" b="b"/>
              <a:pathLst>
                <a:path w="113" h="102">
                  <a:moveTo>
                    <a:pt x="113" y="51"/>
                  </a:moveTo>
                  <a:lnTo>
                    <a:pt x="113" y="73"/>
                  </a:lnTo>
                  <a:lnTo>
                    <a:pt x="113" y="73"/>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5" y="73"/>
                  </a:lnTo>
                  <a:lnTo>
                    <a:pt x="5" y="73"/>
                  </a:lnTo>
                  <a:lnTo>
                    <a:pt x="0" y="51"/>
                  </a:lnTo>
                  <a:lnTo>
                    <a:pt x="0" y="51"/>
                  </a:lnTo>
                  <a:lnTo>
                    <a:pt x="0" y="51"/>
                  </a:lnTo>
                  <a:lnTo>
                    <a:pt x="0" y="51"/>
                  </a:lnTo>
                  <a:lnTo>
                    <a:pt x="5" y="34"/>
                  </a:lnTo>
                  <a:lnTo>
                    <a:pt x="5" y="34"/>
                  </a:lnTo>
                  <a:lnTo>
                    <a:pt x="17" y="17"/>
                  </a:lnTo>
                  <a:lnTo>
                    <a:pt x="17" y="17"/>
                  </a:lnTo>
                  <a:lnTo>
                    <a:pt x="34" y="5"/>
                  </a:lnTo>
                  <a:lnTo>
                    <a:pt x="34" y="5"/>
                  </a:lnTo>
                  <a:lnTo>
                    <a:pt x="56" y="0"/>
                  </a:lnTo>
                  <a:lnTo>
                    <a:pt x="56" y="0"/>
                  </a:lnTo>
                  <a:lnTo>
                    <a:pt x="56" y="0"/>
                  </a:lnTo>
                  <a:lnTo>
                    <a:pt x="56" y="0"/>
                  </a:lnTo>
                  <a:lnTo>
                    <a:pt x="79" y="5"/>
                  </a:lnTo>
                  <a:lnTo>
                    <a:pt x="79" y="5"/>
                  </a:lnTo>
                  <a:lnTo>
                    <a:pt x="96" y="17"/>
                  </a:lnTo>
                  <a:lnTo>
                    <a:pt x="96" y="17"/>
                  </a:lnTo>
                  <a:lnTo>
                    <a:pt x="113" y="34"/>
                  </a:lnTo>
                  <a:lnTo>
                    <a:pt x="113" y="34"/>
                  </a:lnTo>
                  <a:lnTo>
                    <a:pt x="113" y="51"/>
                  </a:lnTo>
                  <a:lnTo>
                    <a:pt x="113"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32" name="Rectangle 1072"/>
            <p:cNvSpPr>
              <a:spLocks noChangeArrowheads="1"/>
            </p:cNvSpPr>
            <p:nvPr/>
          </p:nvSpPr>
          <p:spPr bwMode="auto">
            <a:xfrm>
              <a:off x="5270" y="1358"/>
              <a:ext cx="127" cy="97"/>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502833" name="Freeform 1073"/>
            <p:cNvSpPr>
              <a:spLocks/>
            </p:cNvSpPr>
            <p:nvPr/>
          </p:nvSpPr>
          <p:spPr bwMode="auto">
            <a:xfrm>
              <a:off x="3861" y="1568"/>
              <a:ext cx="127" cy="96"/>
            </a:xfrm>
            <a:custGeom>
              <a:avLst/>
              <a:gdLst/>
              <a:ahLst/>
              <a:cxnLst>
                <a:cxn ang="0">
                  <a:pos x="113" y="45"/>
                </a:cxn>
                <a:cxn ang="0">
                  <a:pos x="108" y="68"/>
                </a:cxn>
                <a:cxn ang="0">
                  <a:pos x="96" y="85"/>
                </a:cxn>
                <a:cxn ang="0">
                  <a:pos x="80" y="96"/>
                </a:cxn>
                <a:cxn ang="0">
                  <a:pos x="57" y="96"/>
                </a:cxn>
                <a:cxn ang="0">
                  <a:pos x="57" y="96"/>
                </a:cxn>
                <a:cxn ang="0">
                  <a:pos x="34" y="96"/>
                </a:cxn>
                <a:cxn ang="0">
                  <a:pos x="17" y="85"/>
                </a:cxn>
                <a:cxn ang="0">
                  <a:pos x="0" y="68"/>
                </a:cxn>
                <a:cxn ang="0">
                  <a:pos x="0" y="45"/>
                </a:cxn>
                <a:cxn ang="0">
                  <a:pos x="0" y="45"/>
                </a:cxn>
                <a:cxn ang="0">
                  <a:pos x="0" y="28"/>
                </a:cxn>
                <a:cxn ang="0">
                  <a:pos x="17" y="11"/>
                </a:cxn>
                <a:cxn ang="0">
                  <a:pos x="34" y="0"/>
                </a:cxn>
                <a:cxn ang="0">
                  <a:pos x="57" y="0"/>
                </a:cxn>
                <a:cxn ang="0">
                  <a:pos x="57" y="0"/>
                </a:cxn>
                <a:cxn ang="0">
                  <a:pos x="80" y="0"/>
                </a:cxn>
                <a:cxn ang="0">
                  <a:pos x="96" y="11"/>
                </a:cxn>
                <a:cxn ang="0">
                  <a:pos x="108" y="28"/>
                </a:cxn>
                <a:cxn ang="0">
                  <a:pos x="113" y="45"/>
                </a:cxn>
              </a:cxnLst>
              <a:rect l="0" t="0" r="r" b="b"/>
              <a:pathLst>
                <a:path w="113" h="96">
                  <a:moveTo>
                    <a:pt x="113" y="45"/>
                  </a:moveTo>
                  <a:lnTo>
                    <a:pt x="108" y="68"/>
                  </a:lnTo>
                  <a:lnTo>
                    <a:pt x="96" y="85"/>
                  </a:lnTo>
                  <a:lnTo>
                    <a:pt x="80" y="96"/>
                  </a:lnTo>
                  <a:lnTo>
                    <a:pt x="57" y="96"/>
                  </a:lnTo>
                  <a:lnTo>
                    <a:pt x="57" y="96"/>
                  </a:lnTo>
                  <a:lnTo>
                    <a:pt x="34" y="96"/>
                  </a:lnTo>
                  <a:lnTo>
                    <a:pt x="17" y="85"/>
                  </a:lnTo>
                  <a:lnTo>
                    <a:pt x="0" y="68"/>
                  </a:lnTo>
                  <a:lnTo>
                    <a:pt x="0" y="45"/>
                  </a:lnTo>
                  <a:lnTo>
                    <a:pt x="0" y="45"/>
                  </a:lnTo>
                  <a:lnTo>
                    <a:pt x="0" y="28"/>
                  </a:lnTo>
                  <a:lnTo>
                    <a:pt x="17" y="11"/>
                  </a:lnTo>
                  <a:lnTo>
                    <a:pt x="34" y="0"/>
                  </a:lnTo>
                  <a:lnTo>
                    <a:pt x="57" y="0"/>
                  </a:lnTo>
                  <a:lnTo>
                    <a:pt x="57" y="0"/>
                  </a:lnTo>
                  <a:lnTo>
                    <a:pt x="80" y="0"/>
                  </a:lnTo>
                  <a:lnTo>
                    <a:pt x="96" y="11"/>
                  </a:lnTo>
                  <a:lnTo>
                    <a:pt x="108" y="28"/>
                  </a:lnTo>
                  <a:lnTo>
                    <a:pt x="113" y="45"/>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502834" name="Freeform 1074"/>
            <p:cNvSpPr>
              <a:spLocks/>
            </p:cNvSpPr>
            <p:nvPr/>
          </p:nvSpPr>
          <p:spPr bwMode="auto">
            <a:xfrm>
              <a:off x="5270" y="1358"/>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35" name="Freeform 1075"/>
            <p:cNvSpPr>
              <a:spLocks/>
            </p:cNvSpPr>
            <p:nvPr/>
          </p:nvSpPr>
          <p:spPr bwMode="auto">
            <a:xfrm>
              <a:off x="3861" y="1568"/>
              <a:ext cx="127" cy="96"/>
            </a:xfrm>
            <a:custGeom>
              <a:avLst/>
              <a:gdLst/>
              <a:ahLst/>
              <a:cxnLst>
                <a:cxn ang="0">
                  <a:pos x="113" y="45"/>
                </a:cxn>
                <a:cxn ang="0">
                  <a:pos x="108" y="68"/>
                </a:cxn>
                <a:cxn ang="0">
                  <a:pos x="108" y="68"/>
                </a:cxn>
                <a:cxn ang="0">
                  <a:pos x="96" y="85"/>
                </a:cxn>
                <a:cxn ang="0">
                  <a:pos x="96" y="85"/>
                </a:cxn>
                <a:cxn ang="0">
                  <a:pos x="80" y="96"/>
                </a:cxn>
                <a:cxn ang="0">
                  <a:pos x="80" y="96"/>
                </a:cxn>
                <a:cxn ang="0">
                  <a:pos x="57" y="96"/>
                </a:cxn>
                <a:cxn ang="0">
                  <a:pos x="57" y="96"/>
                </a:cxn>
                <a:cxn ang="0">
                  <a:pos x="57" y="96"/>
                </a:cxn>
                <a:cxn ang="0">
                  <a:pos x="57" y="96"/>
                </a:cxn>
                <a:cxn ang="0">
                  <a:pos x="34" y="96"/>
                </a:cxn>
                <a:cxn ang="0">
                  <a:pos x="34" y="96"/>
                </a:cxn>
                <a:cxn ang="0">
                  <a:pos x="17" y="85"/>
                </a:cxn>
                <a:cxn ang="0">
                  <a:pos x="17" y="85"/>
                </a:cxn>
                <a:cxn ang="0">
                  <a:pos x="0" y="68"/>
                </a:cxn>
                <a:cxn ang="0">
                  <a:pos x="0" y="68"/>
                </a:cxn>
                <a:cxn ang="0">
                  <a:pos x="0" y="45"/>
                </a:cxn>
                <a:cxn ang="0">
                  <a:pos x="0" y="45"/>
                </a:cxn>
                <a:cxn ang="0">
                  <a:pos x="0" y="45"/>
                </a:cxn>
                <a:cxn ang="0">
                  <a:pos x="0" y="45"/>
                </a:cxn>
                <a:cxn ang="0">
                  <a:pos x="0" y="28"/>
                </a:cxn>
                <a:cxn ang="0">
                  <a:pos x="0" y="28"/>
                </a:cxn>
                <a:cxn ang="0">
                  <a:pos x="17" y="11"/>
                </a:cxn>
                <a:cxn ang="0">
                  <a:pos x="17" y="11"/>
                </a:cxn>
                <a:cxn ang="0">
                  <a:pos x="34" y="0"/>
                </a:cxn>
                <a:cxn ang="0">
                  <a:pos x="34" y="0"/>
                </a:cxn>
                <a:cxn ang="0">
                  <a:pos x="57" y="0"/>
                </a:cxn>
                <a:cxn ang="0">
                  <a:pos x="57" y="0"/>
                </a:cxn>
                <a:cxn ang="0">
                  <a:pos x="57" y="0"/>
                </a:cxn>
                <a:cxn ang="0">
                  <a:pos x="57" y="0"/>
                </a:cxn>
                <a:cxn ang="0">
                  <a:pos x="80" y="0"/>
                </a:cxn>
                <a:cxn ang="0">
                  <a:pos x="80" y="0"/>
                </a:cxn>
                <a:cxn ang="0">
                  <a:pos x="96" y="11"/>
                </a:cxn>
                <a:cxn ang="0">
                  <a:pos x="96" y="11"/>
                </a:cxn>
                <a:cxn ang="0">
                  <a:pos x="108" y="28"/>
                </a:cxn>
                <a:cxn ang="0">
                  <a:pos x="108" y="28"/>
                </a:cxn>
                <a:cxn ang="0">
                  <a:pos x="113" y="45"/>
                </a:cxn>
                <a:cxn ang="0">
                  <a:pos x="113" y="45"/>
                </a:cxn>
              </a:cxnLst>
              <a:rect l="0" t="0" r="r" b="b"/>
              <a:pathLst>
                <a:path w="113" h="96">
                  <a:moveTo>
                    <a:pt x="113" y="45"/>
                  </a:moveTo>
                  <a:lnTo>
                    <a:pt x="108" y="68"/>
                  </a:lnTo>
                  <a:lnTo>
                    <a:pt x="108" y="68"/>
                  </a:lnTo>
                  <a:lnTo>
                    <a:pt x="96" y="85"/>
                  </a:lnTo>
                  <a:lnTo>
                    <a:pt x="96" y="85"/>
                  </a:lnTo>
                  <a:lnTo>
                    <a:pt x="80" y="96"/>
                  </a:lnTo>
                  <a:lnTo>
                    <a:pt x="80" y="96"/>
                  </a:lnTo>
                  <a:lnTo>
                    <a:pt x="57" y="96"/>
                  </a:lnTo>
                  <a:lnTo>
                    <a:pt x="57" y="96"/>
                  </a:lnTo>
                  <a:lnTo>
                    <a:pt x="57" y="96"/>
                  </a:lnTo>
                  <a:lnTo>
                    <a:pt x="57" y="96"/>
                  </a:lnTo>
                  <a:lnTo>
                    <a:pt x="34" y="96"/>
                  </a:lnTo>
                  <a:lnTo>
                    <a:pt x="34" y="96"/>
                  </a:lnTo>
                  <a:lnTo>
                    <a:pt x="17" y="85"/>
                  </a:lnTo>
                  <a:lnTo>
                    <a:pt x="17" y="85"/>
                  </a:lnTo>
                  <a:lnTo>
                    <a:pt x="0" y="68"/>
                  </a:lnTo>
                  <a:lnTo>
                    <a:pt x="0" y="68"/>
                  </a:lnTo>
                  <a:lnTo>
                    <a:pt x="0" y="45"/>
                  </a:lnTo>
                  <a:lnTo>
                    <a:pt x="0" y="45"/>
                  </a:lnTo>
                  <a:lnTo>
                    <a:pt x="0" y="45"/>
                  </a:lnTo>
                  <a:lnTo>
                    <a:pt x="0" y="45"/>
                  </a:lnTo>
                  <a:lnTo>
                    <a:pt x="0" y="28"/>
                  </a:lnTo>
                  <a:lnTo>
                    <a:pt x="0" y="28"/>
                  </a:lnTo>
                  <a:lnTo>
                    <a:pt x="17" y="11"/>
                  </a:lnTo>
                  <a:lnTo>
                    <a:pt x="17" y="11"/>
                  </a:lnTo>
                  <a:lnTo>
                    <a:pt x="34" y="0"/>
                  </a:lnTo>
                  <a:lnTo>
                    <a:pt x="34" y="0"/>
                  </a:lnTo>
                  <a:lnTo>
                    <a:pt x="57" y="0"/>
                  </a:lnTo>
                  <a:lnTo>
                    <a:pt x="57" y="0"/>
                  </a:lnTo>
                  <a:lnTo>
                    <a:pt x="57" y="0"/>
                  </a:lnTo>
                  <a:lnTo>
                    <a:pt x="57" y="0"/>
                  </a:lnTo>
                  <a:lnTo>
                    <a:pt x="80" y="0"/>
                  </a:lnTo>
                  <a:lnTo>
                    <a:pt x="80" y="0"/>
                  </a:lnTo>
                  <a:lnTo>
                    <a:pt x="96" y="11"/>
                  </a:lnTo>
                  <a:lnTo>
                    <a:pt x="96" y="11"/>
                  </a:lnTo>
                  <a:lnTo>
                    <a:pt x="108" y="28"/>
                  </a:lnTo>
                  <a:lnTo>
                    <a:pt x="108" y="28"/>
                  </a:lnTo>
                  <a:lnTo>
                    <a:pt x="113" y="45"/>
                  </a:lnTo>
                  <a:lnTo>
                    <a:pt x="113" y="45"/>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36" name="Rectangle 1076"/>
            <p:cNvSpPr>
              <a:spLocks noChangeArrowheads="1"/>
            </p:cNvSpPr>
            <p:nvPr/>
          </p:nvSpPr>
          <p:spPr bwMode="auto">
            <a:xfrm>
              <a:off x="3447" y="1772"/>
              <a:ext cx="127" cy="102"/>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502837" name="Freeform 1077"/>
            <p:cNvSpPr>
              <a:spLocks/>
            </p:cNvSpPr>
            <p:nvPr/>
          </p:nvSpPr>
          <p:spPr bwMode="auto">
            <a:xfrm>
              <a:off x="5257" y="1749"/>
              <a:ext cx="127" cy="102"/>
            </a:xfrm>
            <a:custGeom>
              <a:avLst/>
              <a:gdLst/>
              <a:ahLst/>
              <a:cxnLst>
                <a:cxn ang="0">
                  <a:pos x="113" y="51"/>
                </a:cxn>
                <a:cxn ang="0">
                  <a:pos x="107" y="74"/>
                </a:cxn>
                <a:cxn ang="0">
                  <a:pos x="96" y="85"/>
                </a:cxn>
                <a:cxn ang="0">
                  <a:pos x="79" y="96"/>
                </a:cxn>
                <a:cxn ang="0">
                  <a:pos x="56" y="102"/>
                </a:cxn>
                <a:cxn ang="0">
                  <a:pos x="56" y="102"/>
                </a:cxn>
                <a:cxn ang="0">
                  <a:pos x="34" y="96"/>
                </a:cxn>
                <a:cxn ang="0">
                  <a:pos x="17" y="85"/>
                </a:cxn>
                <a:cxn ang="0">
                  <a:pos x="0" y="74"/>
                </a:cxn>
                <a:cxn ang="0">
                  <a:pos x="0" y="51"/>
                </a:cxn>
                <a:cxn ang="0">
                  <a:pos x="0" y="51"/>
                </a:cxn>
                <a:cxn ang="0">
                  <a:pos x="0" y="34"/>
                </a:cxn>
                <a:cxn ang="0">
                  <a:pos x="17" y="17"/>
                </a:cxn>
                <a:cxn ang="0">
                  <a:pos x="34" y="6"/>
                </a:cxn>
                <a:cxn ang="0">
                  <a:pos x="56" y="0"/>
                </a:cxn>
                <a:cxn ang="0">
                  <a:pos x="56" y="0"/>
                </a:cxn>
                <a:cxn ang="0">
                  <a:pos x="79" y="6"/>
                </a:cxn>
                <a:cxn ang="0">
                  <a:pos x="96" y="17"/>
                </a:cxn>
                <a:cxn ang="0">
                  <a:pos x="107" y="34"/>
                </a:cxn>
                <a:cxn ang="0">
                  <a:pos x="113" y="51"/>
                </a:cxn>
              </a:cxnLst>
              <a:rect l="0" t="0" r="r" b="b"/>
              <a:pathLst>
                <a:path w="113" h="102">
                  <a:moveTo>
                    <a:pt x="113" y="51"/>
                  </a:moveTo>
                  <a:lnTo>
                    <a:pt x="107" y="74"/>
                  </a:lnTo>
                  <a:lnTo>
                    <a:pt x="96" y="85"/>
                  </a:lnTo>
                  <a:lnTo>
                    <a:pt x="79" y="96"/>
                  </a:lnTo>
                  <a:lnTo>
                    <a:pt x="56" y="102"/>
                  </a:lnTo>
                  <a:lnTo>
                    <a:pt x="56" y="102"/>
                  </a:lnTo>
                  <a:lnTo>
                    <a:pt x="34" y="96"/>
                  </a:lnTo>
                  <a:lnTo>
                    <a:pt x="17" y="85"/>
                  </a:lnTo>
                  <a:lnTo>
                    <a:pt x="0" y="74"/>
                  </a:lnTo>
                  <a:lnTo>
                    <a:pt x="0" y="51"/>
                  </a:lnTo>
                  <a:lnTo>
                    <a:pt x="0" y="51"/>
                  </a:lnTo>
                  <a:lnTo>
                    <a:pt x="0" y="34"/>
                  </a:lnTo>
                  <a:lnTo>
                    <a:pt x="17" y="17"/>
                  </a:lnTo>
                  <a:lnTo>
                    <a:pt x="34" y="6"/>
                  </a:lnTo>
                  <a:lnTo>
                    <a:pt x="56" y="0"/>
                  </a:lnTo>
                  <a:lnTo>
                    <a:pt x="56" y="0"/>
                  </a:lnTo>
                  <a:lnTo>
                    <a:pt x="79" y="6"/>
                  </a:lnTo>
                  <a:lnTo>
                    <a:pt x="96" y="17"/>
                  </a:lnTo>
                  <a:lnTo>
                    <a:pt x="107" y="34"/>
                  </a:lnTo>
                  <a:lnTo>
                    <a:pt x="113"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502838" name="Freeform 1078"/>
            <p:cNvSpPr>
              <a:spLocks/>
            </p:cNvSpPr>
            <p:nvPr/>
          </p:nvSpPr>
          <p:spPr bwMode="auto">
            <a:xfrm>
              <a:off x="3447" y="1772"/>
              <a:ext cx="127" cy="102"/>
            </a:xfrm>
            <a:custGeom>
              <a:avLst/>
              <a:gdLst/>
              <a:ahLst/>
              <a:cxnLst>
                <a:cxn ang="0">
                  <a:pos x="0" y="0"/>
                </a:cxn>
                <a:cxn ang="0">
                  <a:pos x="113" y="0"/>
                </a:cxn>
                <a:cxn ang="0">
                  <a:pos x="113" y="0"/>
                </a:cxn>
                <a:cxn ang="0">
                  <a:pos x="113" y="102"/>
                </a:cxn>
                <a:cxn ang="0">
                  <a:pos x="113" y="102"/>
                </a:cxn>
                <a:cxn ang="0">
                  <a:pos x="0" y="102"/>
                </a:cxn>
                <a:cxn ang="0">
                  <a:pos x="0" y="102"/>
                </a:cxn>
                <a:cxn ang="0">
                  <a:pos x="0" y="0"/>
                </a:cxn>
                <a:cxn ang="0">
                  <a:pos x="0" y="0"/>
                </a:cxn>
              </a:cxnLst>
              <a:rect l="0" t="0" r="r" b="b"/>
              <a:pathLst>
                <a:path w="113" h="102">
                  <a:moveTo>
                    <a:pt x="0" y="0"/>
                  </a:moveTo>
                  <a:lnTo>
                    <a:pt x="113" y="0"/>
                  </a:lnTo>
                  <a:lnTo>
                    <a:pt x="113" y="0"/>
                  </a:lnTo>
                  <a:lnTo>
                    <a:pt x="113" y="102"/>
                  </a:lnTo>
                  <a:lnTo>
                    <a:pt x="113" y="102"/>
                  </a:lnTo>
                  <a:lnTo>
                    <a:pt x="0" y="102"/>
                  </a:lnTo>
                  <a:lnTo>
                    <a:pt x="0" y="102"/>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39" name="Freeform 1079"/>
            <p:cNvSpPr>
              <a:spLocks/>
            </p:cNvSpPr>
            <p:nvPr/>
          </p:nvSpPr>
          <p:spPr bwMode="auto">
            <a:xfrm>
              <a:off x="5257" y="1749"/>
              <a:ext cx="127" cy="102"/>
            </a:xfrm>
            <a:custGeom>
              <a:avLst/>
              <a:gdLst/>
              <a:ahLst/>
              <a:cxnLst>
                <a:cxn ang="0">
                  <a:pos x="113" y="51"/>
                </a:cxn>
                <a:cxn ang="0">
                  <a:pos x="107" y="74"/>
                </a:cxn>
                <a:cxn ang="0">
                  <a:pos x="107" y="74"/>
                </a:cxn>
                <a:cxn ang="0">
                  <a:pos x="96" y="85"/>
                </a:cxn>
                <a:cxn ang="0">
                  <a:pos x="96" y="85"/>
                </a:cxn>
                <a:cxn ang="0">
                  <a:pos x="79" y="96"/>
                </a:cxn>
                <a:cxn ang="0">
                  <a:pos x="79" y="96"/>
                </a:cxn>
                <a:cxn ang="0">
                  <a:pos x="56" y="102"/>
                </a:cxn>
                <a:cxn ang="0">
                  <a:pos x="56" y="102"/>
                </a:cxn>
                <a:cxn ang="0">
                  <a:pos x="56" y="102"/>
                </a:cxn>
                <a:cxn ang="0">
                  <a:pos x="56" y="102"/>
                </a:cxn>
                <a:cxn ang="0">
                  <a:pos x="34" y="96"/>
                </a:cxn>
                <a:cxn ang="0">
                  <a:pos x="34" y="96"/>
                </a:cxn>
                <a:cxn ang="0">
                  <a:pos x="17" y="85"/>
                </a:cxn>
                <a:cxn ang="0">
                  <a:pos x="17" y="85"/>
                </a:cxn>
                <a:cxn ang="0">
                  <a:pos x="0" y="74"/>
                </a:cxn>
                <a:cxn ang="0">
                  <a:pos x="0" y="74"/>
                </a:cxn>
                <a:cxn ang="0">
                  <a:pos x="0" y="51"/>
                </a:cxn>
                <a:cxn ang="0">
                  <a:pos x="0" y="51"/>
                </a:cxn>
                <a:cxn ang="0">
                  <a:pos x="0" y="51"/>
                </a:cxn>
                <a:cxn ang="0">
                  <a:pos x="0" y="51"/>
                </a:cxn>
                <a:cxn ang="0">
                  <a:pos x="0" y="34"/>
                </a:cxn>
                <a:cxn ang="0">
                  <a:pos x="0" y="34"/>
                </a:cxn>
                <a:cxn ang="0">
                  <a:pos x="17" y="17"/>
                </a:cxn>
                <a:cxn ang="0">
                  <a:pos x="17" y="17"/>
                </a:cxn>
                <a:cxn ang="0">
                  <a:pos x="34" y="6"/>
                </a:cxn>
                <a:cxn ang="0">
                  <a:pos x="34" y="6"/>
                </a:cxn>
                <a:cxn ang="0">
                  <a:pos x="56" y="0"/>
                </a:cxn>
                <a:cxn ang="0">
                  <a:pos x="56" y="0"/>
                </a:cxn>
                <a:cxn ang="0">
                  <a:pos x="56" y="0"/>
                </a:cxn>
                <a:cxn ang="0">
                  <a:pos x="56" y="0"/>
                </a:cxn>
                <a:cxn ang="0">
                  <a:pos x="79" y="6"/>
                </a:cxn>
                <a:cxn ang="0">
                  <a:pos x="79" y="6"/>
                </a:cxn>
                <a:cxn ang="0">
                  <a:pos x="96" y="17"/>
                </a:cxn>
                <a:cxn ang="0">
                  <a:pos x="96" y="17"/>
                </a:cxn>
                <a:cxn ang="0">
                  <a:pos x="107" y="34"/>
                </a:cxn>
                <a:cxn ang="0">
                  <a:pos x="107" y="34"/>
                </a:cxn>
                <a:cxn ang="0">
                  <a:pos x="113" y="51"/>
                </a:cxn>
                <a:cxn ang="0">
                  <a:pos x="113" y="51"/>
                </a:cxn>
              </a:cxnLst>
              <a:rect l="0" t="0" r="r" b="b"/>
              <a:pathLst>
                <a:path w="113" h="102">
                  <a:moveTo>
                    <a:pt x="113" y="51"/>
                  </a:moveTo>
                  <a:lnTo>
                    <a:pt x="107" y="74"/>
                  </a:lnTo>
                  <a:lnTo>
                    <a:pt x="107" y="74"/>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0" y="74"/>
                  </a:lnTo>
                  <a:lnTo>
                    <a:pt x="0" y="74"/>
                  </a:lnTo>
                  <a:lnTo>
                    <a:pt x="0" y="51"/>
                  </a:lnTo>
                  <a:lnTo>
                    <a:pt x="0" y="51"/>
                  </a:lnTo>
                  <a:lnTo>
                    <a:pt x="0" y="51"/>
                  </a:lnTo>
                  <a:lnTo>
                    <a:pt x="0" y="51"/>
                  </a:lnTo>
                  <a:lnTo>
                    <a:pt x="0" y="34"/>
                  </a:lnTo>
                  <a:lnTo>
                    <a:pt x="0" y="34"/>
                  </a:lnTo>
                  <a:lnTo>
                    <a:pt x="17" y="17"/>
                  </a:lnTo>
                  <a:lnTo>
                    <a:pt x="17" y="17"/>
                  </a:lnTo>
                  <a:lnTo>
                    <a:pt x="34" y="6"/>
                  </a:lnTo>
                  <a:lnTo>
                    <a:pt x="34" y="6"/>
                  </a:lnTo>
                  <a:lnTo>
                    <a:pt x="56" y="0"/>
                  </a:lnTo>
                  <a:lnTo>
                    <a:pt x="56" y="0"/>
                  </a:lnTo>
                  <a:lnTo>
                    <a:pt x="56" y="0"/>
                  </a:lnTo>
                  <a:lnTo>
                    <a:pt x="56" y="0"/>
                  </a:lnTo>
                  <a:lnTo>
                    <a:pt x="79" y="6"/>
                  </a:lnTo>
                  <a:lnTo>
                    <a:pt x="79" y="6"/>
                  </a:lnTo>
                  <a:lnTo>
                    <a:pt x="96" y="17"/>
                  </a:lnTo>
                  <a:lnTo>
                    <a:pt x="96" y="17"/>
                  </a:lnTo>
                  <a:lnTo>
                    <a:pt x="107" y="34"/>
                  </a:lnTo>
                  <a:lnTo>
                    <a:pt x="107" y="34"/>
                  </a:lnTo>
                  <a:lnTo>
                    <a:pt x="113" y="51"/>
                  </a:lnTo>
                  <a:lnTo>
                    <a:pt x="113"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40" name="Line 1080"/>
            <p:cNvSpPr>
              <a:spLocks noChangeShapeType="1"/>
            </p:cNvSpPr>
            <p:nvPr/>
          </p:nvSpPr>
          <p:spPr bwMode="auto">
            <a:xfrm>
              <a:off x="4644" y="1320"/>
              <a:ext cx="1" cy="1127"/>
            </a:xfrm>
            <a:prstGeom prst="line">
              <a:avLst/>
            </a:prstGeom>
            <a:noFill/>
            <a:ln w="12700">
              <a:solidFill>
                <a:schemeClr val="tx1"/>
              </a:solidFill>
              <a:round/>
              <a:headEnd/>
              <a:tailEnd/>
            </a:ln>
          </p:spPr>
          <p:txBody>
            <a:bodyPr>
              <a:prstTxWarp prst="textNoShape">
                <a:avLst/>
              </a:prstTxWarp>
            </a:bodyPr>
            <a:lstStyle/>
            <a:p>
              <a:endParaRPr lang="en-US"/>
            </a:p>
          </p:txBody>
        </p:sp>
        <p:sp>
          <p:nvSpPr>
            <p:cNvPr id="502841" name="Rectangle 1081"/>
            <p:cNvSpPr>
              <a:spLocks noChangeArrowheads="1"/>
            </p:cNvSpPr>
            <p:nvPr/>
          </p:nvSpPr>
          <p:spPr bwMode="auto">
            <a:xfrm>
              <a:off x="3252"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4</a:t>
              </a:r>
              <a:endParaRPr lang="en-US" sz="2400" b="0">
                <a:solidFill>
                  <a:schemeClr val="tx1"/>
                </a:solidFill>
                <a:effectLst/>
              </a:endParaRPr>
            </a:p>
          </p:txBody>
        </p:sp>
        <p:sp>
          <p:nvSpPr>
            <p:cNvPr id="502842" name="Rectangle 1082"/>
            <p:cNvSpPr>
              <a:spLocks noChangeArrowheads="1"/>
            </p:cNvSpPr>
            <p:nvPr/>
          </p:nvSpPr>
          <p:spPr bwMode="auto">
            <a:xfrm>
              <a:off x="3348"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0</a:t>
              </a:r>
              <a:endParaRPr lang="en-US" sz="2400" b="0">
                <a:solidFill>
                  <a:schemeClr val="tx1"/>
                </a:solidFill>
                <a:effectLst/>
              </a:endParaRPr>
            </a:p>
          </p:txBody>
        </p:sp>
        <p:sp>
          <p:nvSpPr>
            <p:cNvPr id="502843" name="Rectangle 1083"/>
            <p:cNvSpPr>
              <a:spLocks noChangeArrowheads="1"/>
            </p:cNvSpPr>
            <p:nvPr/>
          </p:nvSpPr>
          <p:spPr bwMode="auto">
            <a:xfrm>
              <a:off x="3449"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502844" name="Rectangle 1084"/>
            <p:cNvSpPr>
              <a:spLocks noChangeArrowheads="1"/>
            </p:cNvSpPr>
            <p:nvPr/>
          </p:nvSpPr>
          <p:spPr bwMode="auto">
            <a:xfrm>
              <a:off x="3616"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45" name="Rectangle 1085"/>
            <p:cNvSpPr>
              <a:spLocks noChangeArrowheads="1"/>
            </p:cNvSpPr>
            <p:nvPr/>
          </p:nvSpPr>
          <p:spPr bwMode="auto">
            <a:xfrm>
              <a:off x="3666" y="1978"/>
              <a:ext cx="93"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T</a:t>
              </a:r>
              <a:endParaRPr lang="en-US" sz="2400" b="0">
                <a:solidFill>
                  <a:schemeClr val="tx1"/>
                </a:solidFill>
                <a:effectLst/>
              </a:endParaRPr>
            </a:p>
          </p:txBody>
        </p:sp>
        <p:sp>
          <p:nvSpPr>
            <p:cNvPr id="502846" name="Rectangle 1086"/>
            <p:cNvSpPr>
              <a:spLocks noChangeArrowheads="1"/>
            </p:cNvSpPr>
            <p:nvPr/>
          </p:nvSpPr>
          <p:spPr bwMode="auto">
            <a:xfrm>
              <a:off x="3781" y="1978"/>
              <a:ext cx="48"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502847" name="Rectangle 1087"/>
            <p:cNvSpPr>
              <a:spLocks noChangeArrowheads="1"/>
            </p:cNvSpPr>
            <p:nvPr/>
          </p:nvSpPr>
          <p:spPr bwMode="auto">
            <a:xfrm>
              <a:off x="3832"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48" name="Rectangle 1088"/>
            <p:cNvSpPr>
              <a:spLocks noChangeArrowheads="1"/>
            </p:cNvSpPr>
            <p:nvPr/>
          </p:nvSpPr>
          <p:spPr bwMode="auto">
            <a:xfrm>
              <a:off x="3884"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6</a:t>
              </a:r>
              <a:endParaRPr lang="en-US" sz="2400" b="0">
                <a:solidFill>
                  <a:schemeClr val="tx1"/>
                </a:solidFill>
                <a:effectLst/>
              </a:endParaRPr>
            </a:p>
          </p:txBody>
        </p:sp>
        <p:sp>
          <p:nvSpPr>
            <p:cNvPr id="502849" name="Rectangle 1089"/>
            <p:cNvSpPr>
              <a:spLocks noChangeArrowheads="1"/>
            </p:cNvSpPr>
            <p:nvPr/>
          </p:nvSpPr>
          <p:spPr bwMode="auto">
            <a:xfrm>
              <a:off x="398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0</a:t>
              </a:r>
              <a:endParaRPr lang="en-US" sz="2400" b="0">
                <a:solidFill>
                  <a:schemeClr val="tx1"/>
                </a:solidFill>
                <a:effectLst/>
              </a:endParaRPr>
            </a:p>
          </p:txBody>
        </p:sp>
        <p:sp>
          <p:nvSpPr>
            <p:cNvPr id="502850" name="Rectangle 1090"/>
            <p:cNvSpPr>
              <a:spLocks noChangeArrowheads="1"/>
            </p:cNvSpPr>
            <p:nvPr/>
          </p:nvSpPr>
          <p:spPr bwMode="auto">
            <a:xfrm>
              <a:off x="4080"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502851" name="Rectangle 1091"/>
            <p:cNvSpPr>
              <a:spLocks noChangeArrowheads="1"/>
            </p:cNvSpPr>
            <p:nvPr/>
          </p:nvSpPr>
          <p:spPr bwMode="auto">
            <a:xfrm>
              <a:off x="4246"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52" name="Rectangle 1092"/>
            <p:cNvSpPr>
              <a:spLocks noChangeArrowheads="1"/>
            </p:cNvSpPr>
            <p:nvPr/>
          </p:nvSpPr>
          <p:spPr bwMode="auto">
            <a:xfrm>
              <a:off x="4298" y="1978"/>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C</a:t>
              </a:r>
              <a:endParaRPr lang="en-US" sz="2400" b="0">
                <a:solidFill>
                  <a:schemeClr val="tx1"/>
                </a:solidFill>
                <a:effectLst/>
              </a:endParaRPr>
            </a:p>
          </p:txBody>
        </p:sp>
        <p:sp>
          <p:nvSpPr>
            <p:cNvPr id="502853" name="Rectangle 1093"/>
            <p:cNvSpPr>
              <a:spLocks noChangeArrowheads="1"/>
            </p:cNvSpPr>
            <p:nvPr/>
          </p:nvSpPr>
          <p:spPr bwMode="auto">
            <a:xfrm>
              <a:off x="486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1</a:t>
              </a:r>
              <a:endParaRPr lang="en-US" sz="2400" b="0">
                <a:solidFill>
                  <a:schemeClr val="tx1"/>
                </a:solidFill>
                <a:effectLst/>
              </a:endParaRPr>
            </a:p>
          </p:txBody>
        </p:sp>
        <p:sp>
          <p:nvSpPr>
            <p:cNvPr id="502854" name="Rectangle 1094"/>
            <p:cNvSpPr>
              <a:spLocks noChangeArrowheads="1"/>
            </p:cNvSpPr>
            <p:nvPr/>
          </p:nvSpPr>
          <p:spPr bwMode="auto">
            <a:xfrm>
              <a:off x="4966"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5</a:t>
              </a:r>
              <a:endParaRPr lang="en-US" sz="2400" b="0">
                <a:solidFill>
                  <a:schemeClr val="tx1"/>
                </a:solidFill>
                <a:effectLst/>
              </a:endParaRPr>
            </a:p>
          </p:txBody>
        </p:sp>
        <p:sp>
          <p:nvSpPr>
            <p:cNvPr id="502855" name="Rectangle 1095"/>
            <p:cNvSpPr>
              <a:spLocks noChangeArrowheads="1"/>
            </p:cNvSpPr>
            <p:nvPr/>
          </p:nvSpPr>
          <p:spPr bwMode="auto">
            <a:xfrm>
              <a:off x="5061"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dirty="0">
                  <a:solidFill>
                    <a:schemeClr val="tx1"/>
                  </a:solidFill>
                  <a:effectLst/>
                </a:rPr>
                <a:t>%</a:t>
              </a:r>
              <a:endParaRPr lang="en-US" sz="2400" b="0" dirty="0">
                <a:solidFill>
                  <a:schemeClr val="tx1"/>
                </a:solidFill>
                <a:effectLst/>
              </a:endParaRPr>
            </a:p>
          </p:txBody>
        </p:sp>
        <p:sp>
          <p:nvSpPr>
            <p:cNvPr id="502856" name="Rectangle 1096"/>
            <p:cNvSpPr>
              <a:spLocks noChangeArrowheads="1"/>
            </p:cNvSpPr>
            <p:nvPr/>
          </p:nvSpPr>
          <p:spPr bwMode="auto">
            <a:xfrm>
              <a:off x="5228"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57" name="Rectangle 1097"/>
            <p:cNvSpPr>
              <a:spLocks noChangeArrowheads="1"/>
            </p:cNvSpPr>
            <p:nvPr/>
          </p:nvSpPr>
          <p:spPr bwMode="auto">
            <a:xfrm>
              <a:off x="5279" y="1978"/>
              <a:ext cx="93"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T</a:t>
              </a:r>
              <a:endParaRPr lang="en-US" sz="2400" b="0">
                <a:solidFill>
                  <a:schemeClr val="tx1"/>
                </a:solidFill>
                <a:effectLst/>
              </a:endParaRPr>
            </a:p>
          </p:txBody>
        </p:sp>
        <p:sp>
          <p:nvSpPr>
            <p:cNvPr id="502858" name="Rectangle 1098"/>
            <p:cNvSpPr>
              <a:spLocks noChangeArrowheads="1"/>
            </p:cNvSpPr>
            <p:nvPr/>
          </p:nvSpPr>
          <p:spPr bwMode="auto">
            <a:xfrm>
              <a:off x="5393" y="1978"/>
              <a:ext cx="48"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502859" name="Rectangle 1099"/>
            <p:cNvSpPr>
              <a:spLocks noChangeArrowheads="1"/>
            </p:cNvSpPr>
            <p:nvPr/>
          </p:nvSpPr>
          <p:spPr bwMode="auto">
            <a:xfrm>
              <a:off x="5444"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60" name="Rectangle 1100"/>
            <p:cNvSpPr>
              <a:spLocks noChangeArrowheads="1"/>
            </p:cNvSpPr>
            <p:nvPr/>
          </p:nvSpPr>
          <p:spPr bwMode="auto">
            <a:xfrm>
              <a:off x="549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8</a:t>
              </a:r>
              <a:endParaRPr lang="en-US" sz="2400" b="0">
                <a:solidFill>
                  <a:schemeClr val="tx1"/>
                </a:solidFill>
                <a:effectLst/>
              </a:endParaRPr>
            </a:p>
          </p:txBody>
        </p:sp>
        <p:sp>
          <p:nvSpPr>
            <p:cNvPr id="502861" name="Rectangle 1101"/>
            <p:cNvSpPr>
              <a:spLocks noChangeArrowheads="1"/>
            </p:cNvSpPr>
            <p:nvPr/>
          </p:nvSpPr>
          <p:spPr bwMode="auto">
            <a:xfrm>
              <a:off x="5597"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5</a:t>
              </a:r>
              <a:endParaRPr lang="en-US" sz="2400" b="0">
                <a:solidFill>
                  <a:schemeClr val="tx1"/>
                </a:solidFill>
                <a:effectLst/>
              </a:endParaRPr>
            </a:p>
          </p:txBody>
        </p:sp>
        <p:sp>
          <p:nvSpPr>
            <p:cNvPr id="502862" name="Rectangle 1102"/>
            <p:cNvSpPr>
              <a:spLocks noChangeArrowheads="1"/>
            </p:cNvSpPr>
            <p:nvPr/>
          </p:nvSpPr>
          <p:spPr bwMode="auto">
            <a:xfrm>
              <a:off x="5699"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502863" name="Rectangle 1103"/>
            <p:cNvSpPr>
              <a:spLocks noChangeArrowheads="1"/>
            </p:cNvSpPr>
            <p:nvPr/>
          </p:nvSpPr>
          <p:spPr bwMode="auto">
            <a:xfrm>
              <a:off x="5858"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64" name="Rectangle 1104"/>
            <p:cNvSpPr>
              <a:spLocks noChangeArrowheads="1"/>
            </p:cNvSpPr>
            <p:nvPr/>
          </p:nvSpPr>
          <p:spPr bwMode="auto">
            <a:xfrm>
              <a:off x="5910" y="1978"/>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C</a:t>
              </a:r>
              <a:endParaRPr lang="en-US" sz="2400" b="0">
                <a:solidFill>
                  <a:schemeClr val="tx1"/>
                </a:solidFill>
                <a:effectLst/>
              </a:endParaRPr>
            </a:p>
          </p:txBody>
        </p:sp>
      </p:grpSp>
      <p:grpSp>
        <p:nvGrpSpPr>
          <p:cNvPr id="3" name="Group 1215"/>
          <p:cNvGrpSpPr>
            <a:grpSpLocks/>
          </p:cNvGrpSpPr>
          <p:nvPr/>
        </p:nvGrpSpPr>
        <p:grpSpPr bwMode="auto">
          <a:xfrm>
            <a:off x="5029200" y="2804321"/>
            <a:ext cx="3800122" cy="2624138"/>
            <a:chOff x="3381" y="816"/>
            <a:chExt cx="2693" cy="1653"/>
          </a:xfrm>
        </p:grpSpPr>
        <p:grpSp>
          <p:nvGrpSpPr>
            <p:cNvPr id="4" name="Group 1207"/>
            <p:cNvGrpSpPr>
              <a:grpSpLocks/>
            </p:cNvGrpSpPr>
            <p:nvPr/>
          </p:nvGrpSpPr>
          <p:grpSpPr bwMode="auto">
            <a:xfrm>
              <a:off x="3600" y="816"/>
              <a:ext cx="2211" cy="1372"/>
              <a:chOff x="3645" y="2676"/>
              <a:chExt cx="2211" cy="1372"/>
            </a:xfrm>
          </p:grpSpPr>
          <p:sp>
            <p:nvSpPr>
              <p:cNvPr id="502968" name="Rectangle 1208"/>
              <p:cNvSpPr>
                <a:spLocks noChangeArrowheads="1"/>
              </p:cNvSpPr>
              <p:nvPr/>
            </p:nvSpPr>
            <p:spPr bwMode="auto">
              <a:xfrm>
                <a:off x="3645" y="2676"/>
                <a:ext cx="2211" cy="1372"/>
              </a:xfrm>
              <a:prstGeom prst="rect">
                <a:avLst/>
              </a:prstGeom>
              <a:solidFill>
                <a:srgbClr val="FFFFFF"/>
              </a:solidFill>
              <a:ln w="9525">
                <a:noFill/>
                <a:miter lim="800000"/>
                <a:headEnd/>
                <a:tailEnd/>
              </a:ln>
            </p:spPr>
            <p:txBody>
              <a:bodyPr>
                <a:prstTxWarp prst="textNoShape">
                  <a:avLst/>
                </a:prstTxWarp>
              </a:bodyPr>
              <a:lstStyle/>
              <a:p>
                <a:endParaRPr lang="en-US"/>
              </a:p>
            </p:txBody>
          </p:sp>
          <p:sp>
            <p:nvSpPr>
              <p:cNvPr id="502969" name="Freeform 1209"/>
              <p:cNvSpPr>
                <a:spLocks/>
              </p:cNvSpPr>
              <p:nvPr/>
            </p:nvSpPr>
            <p:spPr bwMode="auto">
              <a:xfrm>
                <a:off x="3710" y="2880"/>
                <a:ext cx="1812" cy="1155"/>
              </a:xfrm>
              <a:custGeom>
                <a:avLst/>
                <a:gdLst/>
                <a:ahLst/>
                <a:cxnLst>
                  <a:cxn ang="0">
                    <a:pos x="23" y="1154"/>
                  </a:cxn>
                  <a:cxn ang="0">
                    <a:pos x="91" y="1153"/>
                  </a:cxn>
                  <a:cxn ang="0">
                    <a:pos x="159" y="1150"/>
                  </a:cxn>
                  <a:cxn ang="0">
                    <a:pos x="227" y="1142"/>
                  </a:cxn>
                  <a:cxn ang="0">
                    <a:pos x="294" y="1125"/>
                  </a:cxn>
                  <a:cxn ang="0">
                    <a:pos x="363" y="1090"/>
                  </a:cxn>
                  <a:cxn ang="0">
                    <a:pos x="431" y="1028"/>
                  </a:cxn>
                  <a:cxn ang="0">
                    <a:pos x="499" y="926"/>
                  </a:cxn>
                  <a:cxn ang="0">
                    <a:pos x="566" y="779"/>
                  </a:cxn>
                  <a:cxn ang="0">
                    <a:pos x="634" y="593"/>
                  </a:cxn>
                  <a:cxn ang="0">
                    <a:pos x="702" y="384"/>
                  </a:cxn>
                  <a:cxn ang="0">
                    <a:pos x="771" y="189"/>
                  </a:cxn>
                  <a:cxn ang="0">
                    <a:pos x="839" y="51"/>
                  </a:cxn>
                  <a:cxn ang="0">
                    <a:pos x="906" y="0"/>
                  </a:cxn>
                  <a:cxn ang="0">
                    <a:pos x="974" y="51"/>
                  </a:cxn>
                  <a:cxn ang="0">
                    <a:pos x="1042" y="189"/>
                  </a:cxn>
                  <a:cxn ang="0">
                    <a:pos x="1111" y="384"/>
                  </a:cxn>
                  <a:cxn ang="0">
                    <a:pos x="1178" y="593"/>
                  </a:cxn>
                  <a:cxn ang="0">
                    <a:pos x="1246" y="779"/>
                  </a:cxn>
                  <a:cxn ang="0">
                    <a:pos x="1314" y="926"/>
                  </a:cxn>
                  <a:cxn ang="0">
                    <a:pos x="1382" y="1028"/>
                  </a:cxn>
                  <a:cxn ang="0">
                    <a:pos x="1449" y="1090"/>
                  </a:cxn>
                  <a:cxn ang="0">
                    <a:pos x="1518" y="1125"/>
                  </a:cxn>
                  <a:cxn ang="0">
                    <a:pos x="1586" y="1142"/>
                  </a:cxn>
                  <a:cxn ang="0">
                    <a:pos x="1654" y="1150"/>
                  </a:cxn>
                  <a:cxn ang="0">
                    <a:pos x="1722" y="1153"/>
                  </a:cxn>
                  <a:cxn ang="0">
                    <a:pos x="1789" y="1154"/>
                  </a:cxn>
                  <a:cxn ang="0">
                    <a:pos x="1789" y="1155"/>
                  </a:cxn>
                  <a:cxn ang="0">
                    <a:pos x="1722" y="1155"/>
                  </a:cxn>
                  <a:cxn ang="0">
                    <a:pos x="1654" y="1155"/>
                  </a:cxn>
                  <a:cxn ang="0">
                    <a:pos x="1586" y="1155"/>
                  </a:cxn>
                  <a:cxn ang="0">
                    <a:pos x="1518" y="1155"/>
                  </a:cxn>
                  <a:cxn ang="0">
                    <a:pos x="1449" y="1155"/>
                  </a:cxn>
                  <a:cxn ang="0">
                    <a:pos x="1382" y="1155"/>
                  </a:cxn>
                  <a:cxn ang="0">
                    <a:pos x="1314" y="1155"/>
                  </a:cxn>
                  <a:cxn ang="0">
                    <a:pos x="1246" y="1155"/>
                  </a:cxn>
                  <a:cxn ang="0">
                    <a:pos x="1178" y="1155"/>
                  </a:cxn>
                  <a:cxn ang="0">
                    <a:pos x="1111" y="1155"/>
                  </a:cxn>
                  <a:cxn ang="0">
                    <a:pos x="1042" y="1155"/>
                  </a:cxn>
                  <a:cxn ang="0">
                    <a:pos x="974" y="1155"/>
                  </a:cxn>
                  <a:cxn ang="0">
                    <a:pos x="906" y="1155"/>
                  </a:cxn>
                  <a:cxn ang="0">
                    <a:pos x="839" y="1155"/>
                  </a:cxn>
                  <a:cxn ang="0">
                    <a:pos x="771" y="1155"/>
                  </a:cxn>
                  <a:cxn ang="0">
                    <a:pos x="702" y="1155"/>
                  </a:cxn>
                  <a:cxn ang="0">
                    <a:pos x="634" y="1155"/>
                  </a:cxn>
                  <a:cxn ang="0">
                    <a:pos x="566" y="1155"/>
                  </a:cxn>
                  <a:cxn ang="0">
                    <a:pos x="499" y="1155"/>
                  </a:cxn>
                  <a:cxn ang="0">
                    <a:pos x="431" y="1155"/>
                  </a:cxn>
                  <a:cxn ang="0">
                    <a:pos x="363" y="1155"/>
                  </a:cxn>
                  <a:cxn ang="0">
                    <a:pos x="294" y="1155"/>
                  </a:cxn>
                  <a:cxn ang="0">
                    <a:pos x="227" y="1155"/>
                  </a:cxn>
                  <a:cxn ang="0">
                    <a:pos x="159" y="1155"/>
                  </a:cxn>
                  <a:cxn ang="0">
                    <a:pos x="91" y="1155"/>
                  </a:cxn>
                  <a:cxn ang="0">
                    <a:pos x="23" y="1155"/>
                  </a:cxn>
                </a:cxnLst>
                <a:rect l="0" t="0" r="r" b="b"/>
                <a:pathLst>
                  <a:path w="1812" h="1155">
                    <a:moveTo>
                      <a:pt x="0" y="1155"/>
                    </a:moveTo>
                    <a:lnTo>
                      <a:pt x="0" y="1155"/>
                    </a:lnTo>
                    <a:lnTo>
                      <a:pt x="23" y="1154"/>
                    </a:lnTo>
                    <a:lnTo>
                      <a:pt x="45" y="1154"/>
                    </a:lnTo>
                    <a:lnTo>
                      <a:pt x="68" y="1154"/>
                    </a:lnTo>
                    <a:lnTo>
                      <a:pt x="91" y="1153"/>
                    </a:lnTo>
                    <a:lnTo>
                      <a:pt x="114" y="1153"/>
                    </a:lnTo>
                    <a:lnTo>
                      <a:pt x="136" y="1152"/>
                    </a:lnTo>
                    <a:lnTo>
                      <a:pt x="159" y="1150"/>
                    </a:lnTo>
                    <a:lnTo>
                      <a:pt x="182" y="1147"/>
                    </a:lnTo>
                    <a:lnTo>
                      <a:pt x="205" y="1145"/>
                    </a:lnTo>
                    <a:lnTo>
                      <a:pt x="227" y="1142"/>
                    </a:lnTo>
                    <a:lnTo>
                      <a:pt x="250" y="1137"/>
                    </a:lnTo>
                    <a:lnTo>
                      <a:pt x="272" y="1132"/>
                    </a:lnTo>
                    <a:lnTo>
                      <a:pt x="294" y="1125"/>
                    </a:lnTo>
                    <a:lnTo>
                      <a:pt x="317" y="1115"/>
                    </a:lnTo>
                    <a:lnTo>
                      <a:pt x="340" y="1104"/>
                    </a:lnTo>
                    <a:lnTo>
                      <a:pt x="363" y="1090"/>
                    </a:lnTo>
                    <a:lnTo>
                      <a:pt x="385" y="1072"/>
                    </a:lnTo>
                    <a:lnTo>
                      <a:pt x="408" y="1052"/>
                    </a:lnTo>
                    <a:lnTo>
                      <a:pt x="431" y="1028"/>
                    </a:lnTo>
                    <a:lnTo>
                      <a:pt x="454" y="998"/>
                    </a:lnTo>
                    <a:lnTo>
                      <a:pt x="476" y="965"/>
                    </a:lnTo>
                    <a:lnTo>
                      <a:pt x="499" y="926"/>
                    </a:lnTo>
                    <a:lnTo>
                      <a:pt x="522" y="883"/>
                    </a:lnTo>
                    <a:lnTo>
                      <a:pt x="543" y="834"/>
                    </a:lnTo>
                    <a:lnTo>
                      <a:pt x="566" y="779"/>
                    </a:lnTo>
                    <a:lnTo>
                      <a:pt x="589" y="721"/>
                    </a:lnTo>
                    <a:lnTo>
                      <a:pt x="612" y="658"/>
                    </a:lnTo>
                    <a:lnTo>
                      <a:pt x="634" y="593"/>
                    </a:lnTo>
                    <a:lnTo>
                      <a:pt x="657" y="524"/>
                    </a:lnTo>
                    <a:lnTo>
                      <a:pt x="680" y="454"/>
                    </a:lnTo>
                    <a:lnTo>
                      <a:pt x="702" y="384"/>
                    </a:lnTo>
                    <a:lnTo>
                      <a:pt x="725" y="315"/>
                    </a:lnTo>
                    <a:lnTo>
                      <a:pt x="748" y="251"/>
                    </a:lnTo>
                    <a:lnTo>
                      <a:pt x="771" y="189"/>
                    </a:lnTo>
                    <a:lnTo>
                      <a:pt x="793" y="135"/>
                    </a:lnTo>
                    <a:lnTo>
                      <a:pt x="816" y="88"/>
                    </a:lnTo>
                    <a:lnTo>
                      <a:pt x="839" y="51"/>
                    </a:lnTo>
                    <a:lnTo>
                      <a:pt x="861" y="22"/>
                    </a:lnTo>
                    <a:lnTo>
                      <a:pt x="883" y="5"/>
                    </a:lnTo>
                    <a:lnTo>
                      <a:pt x="906" y="0"/>
                    </a:lnTo>
                    <a:lnTo>
                      <a:pt x="929" y="5"/>
                    </a:lnTo>
                    <a:lnTo>
                      <a:pt x="951" y="22"/>
                    </a:lnTo>
                    <a:lnTo>
                      <a:pt x="974" y="51"/>
                    </a:lnTo>
                    <a:lnTo>
                      <a:pt x="997" y="88"/>
                    </a:lnTo>
                    <a:lnTo>
                      <a:pt x="1020" y="135"/>
                    </a:lnTo>
                    <a:lnTo>
                      <a:pt x="1042" y="189"/>
                    </a:lnTo>
                    <a:lnTo>
                      <a:pt x="1065" y="251"/>
                    </a:lnTo>
                    <a:lnTo>
                      <a:pt x="1088" y="315"/>
                    </a:lnTo>
                    <a:lnTo>
                      <a:pt x="1111" y="384"/>
                    </a:lnTo>
                    <a:lnTo>
                      <a:pt x="1133" y="454"/>
                    </a:lnTo>
                    <a:lnTo>
                      <a:pt x="1155" y="524"/>
                    </a:lnTo>
                    <a:lnTo>
                      <a:pt x="1178" y="593"/>
                    </a:lnTo>
                    <a:lnTo>
                      <a:pt x="1200" y="658"/>
                    </a:lnTo>
                    <a:lnTo>
                      <a:pt x="1223" y="721"/>
                    </a:lnTo>
                    <a:lnTo>
                      <a:pt x="1246" y="779"/>
                    </a:lnTo>
                    <a:lnTo>
                      <a:pt x="1269" y="834"/>
                    </a:lnTo>
                    <a:lnTo>
                      <a:pt x="1291" y="883"/>
                    </a:lnTo>
                    <a:lnTo>
                      <a:pt x="1314" y="926"/>
                    </a:lnTo>
                    <a:lnTo>
                      <a:pt x="1337" y="965"/>
                    </a:lnTo>
                    <a:lnTo>
                      <a:pt x="1360" y="998"/>
                    </a:lnTo>
                    <a:lnTo>
                      <a:pt x="1382" y="1028"/>
                    </a:lnTo>
                    <a:lnTo>
                      <a:pt x="1405" y="1052"/>
                    </a:lnTo>
                    <a:lnTo>
                      <a:pt x="1428" y="1072"/>
                    </a:lnTo>
                    <a:lnTo>
                      <a:pt x="1449" y="1090"/>
                    </a:lnTo>
                    <a:lnTo>
                      <a:pt x="1472" y="1104"/>
                    </a:lnTo>
                    <a:lnTo>
                      <a:pt x="1495" y="1115"/>
                    </a:lnTo>
                    <a:lnTo>
                      <a:pt x="1518" y="1125"/>
                    </a:lnTo>
                    <a:lnTo>
                      <a:pt x="1540" y="1132"/>
                    </a:lnTo>
                    <a:lnTo>
                      <a:pt x="1563" y="1137"/>
                    </a:lnTo>
                    <a:lnTo>
                      <a:pt x="1586" y="1142"/>
                    </a:lnTo>
                    <a:lnTo>
                      <a:pt x="1608" y="1145"/>
                    </a:lnTo>
                    <a:lnTo>
                      <a:pt x="1631" y="1147"/>
                    </a:lnTo>
                    <a:lnTo>
                      <a:pt x="1654" y="1150"/>
                    </a:lnTo>
                    <a:lnTo>
                      <a:pt x="1677" y="1152"/>
                    </a:lnTo>
                    <a:lnTo>
                      <a:pt x="1699" y="1153"/>
                    </a:lnTo>
                    <a:lnTo>
                      <a:pt x="1722" y="1153"/>
                    </a:lnTo>
                    <a:lnTo>
                      <a:pt x="1744" y="1154"/>
                    </a:lnTo>
                    <a:lnTo>
                      <a:pt x="1767" y="1154"/>
                    </a:lnTo>
                    <a:lnTo>
                      <a:pt x="1789" y="1154"/>
                    </a:lnTo>
                    <a:lnTo>
                      <a:pt x="1812" y="1155"/>
                    </a:lnTo>
                    <a:lnTo>
                      <a:pt x="1812" y="1155"/>
                    </a:lnTo>
                    <a:lnTo>
                      <a:pt x="1789" y="1155"/>
                    </a:lnTo>
                    <a:lnTo>
                      <a:pt x="1767" y="1155"/>
                    </a:lnTo>
                    <a:lnTo>
                      <a:pt x="1744" y="1155"/>
                    </a:lnTo>
                    <a:lnTo>
                      <a:pt x="1722" y="1155"/>
                    </a:lnTo>
                    <a:lnTo>
                      <a:pt x="1699" y="1155"/>
                    </a:lnTo>
                    <a:lnTo>
                      <a:pt x="1677" y="1155"/>
                    </a:lnTo>
                    <a:lnTo>
                      <a:pt x="1654" y="1155"/>
                    </a:lnTo>
                    <a:lnTo>
                      <a:pt x="1631" y="1155"/>
                    </a:lnTo>
                    <a:lnTo>
                      <a:pt x="1608" y="1155"/>
                    </a:lnTo>
                    <a:lnTo>
                      <a:pt x="1586" y="1155"/>
                    </a:lnTo>
                    <a:lnTo>
                      <a:pt x="1563" y="1155"/>
                    </a:lnTo>
                    <a:lnTo>
                      <a:pt x="1540" y="1155"/>
                    </a:lnTo>
                    <a:lnTo>
                      <a:pt x="1518" y="1155"/>
                    </a:lnTo>
                    <a:lnTo>
                      <a:pt x="1495" y="1155"/>
                    </a:lnTo>
                    <a:lnTo>
                      <a:pt x="1472" y="1155"/>
                    </a:lnTo>
                    <a:lnTo>
                      <a:pt x="1449" y="1155"/>
                    </a:lnTo>
                    <a:lnTo>
                      <a:pt x="1428" y="1155"/>
                    </a:lnTo>
                    <a:lnTo>
                      <a:pt x="1405" y="1155"/>
                    </a:lnTo>
                    <a:lnTo>
                      <a:pt x="1382" y="1155"/>
                    </a:lnTo>
                    <a:lnTo>
                      <a:pt x="1360" y="1155"/>
                    </a:lnTo>
                    <a:lnTo>
                      <a:pt x="1337" y="1155"/>
                    </a:lnTo>
                    <a:lnTo>
                      <a:pt x="1314" y="1155"/>
                    </a:lnTo>
                    <a:lnTo>
                      <a:pt x="1291" y="1155"/>
                    </a:lnTo>
                    <a:lnTo>
                      <a:pt x="1269" y="1155"/>
                    </a:lnTo>
                    <a:lnTo>
                      <a:pt x="1246" y="1155"/>
                    </a:lnTo>
                    <a:lnTo>
                      <a:pt x="1223" y="1155"/>
                    </a:lnTo>
                    <a:lnTo>
                      <a:pt x="1200" y="1155"/>
                    </a:lnTo>
                    <a:lnTo>
                      <a:pt x="1178" y="1155"/>
                    </a:lnTo>
                    <a:lnTo>
                      <a:pt x="1155" y="1155"/>
                    </a:lnTo>
                    <a:lnTo>
                      <a:pt x="1133" y="1155"/>
                    </a:lnTo>
                    <a:lnTo>
                      <a:pt x="1111" y="1155"/>
                    </a:lnTo>
                    <a:lnTo>
                      <a:pt x="1088" y="1155"/>
                    </a:lnTo>
                    <a:lnTo>
                      <a:pt x="1065" y="1155"/>
                    </a:lnTo>
                    <a:lnTo>
                      <a:pt x="1042" y="1155"/>
                    </a:lnTo>
                    <a:lnTo>
                      <a:pt x="1020" y="1155"/>
                    </a:lnTo>
                    <a:lnTo>
                      <a:pt x="997" y="1155"/>
                    </a:lnTo>
                    <a:lnTo>
                      <a:pt x="974" y="1155"/>
                    </a:lnTo>
                    <a:lnTo>
                      <a:pt x="951" y="1155"/>
                    </a:lnTo>
                    <a:lnTo>
                      <a:pt x="929" y="1155"/>
                    </a:lnTo>
                    <a:lnTo>
                      <a:pt x="906" y="1155"/>
                    </a:lnTo>
                    <a:lnTo>
                      <a:pt x="883" y="1155"/>
                    </a:lnTo>
                    <a:lnTo>
                      <a:pt x="861" y="1155"/>
                    </a:lnTo>
                    <a:lnTo>
                      <a:pt x="839" y="1155"/>
                    </a:lnTo>
                    <a:lnTo>
                      <a:pt x="816" y="1155"/>
                    </a:lnTo>
                    <a:lnTo>
                      <a:pt x="793" y="1155"/>
                    </a:lnTo>
                    <a:lnTo>
                      <a:pt x="771" y="1155"/>
                    </a:lnTo>
                    <a:lnTo>
                      <a:pt x="748" y="1155"/>
                    </a:lnTo>
                    <a:lnTo>
                      <a:pt x="725" y="1155"/>
                    </a:lnTo>
                    <a:lnTo>
                      <a:pt x="702" y="1155"/>
                    </a:lnTo>
                    <a:lnTo>
                      <a:pt x="680" y="1155"/>
                    </a:lnTo>
                    <a:lnTo>
                      <a:pt x="657" y="1155"/>
                    </a:lnTo>
                    <a:lnTo>
                      <a:pt x="634" y="1155"/>
                    </a:lnTo>
                    <a:lnTo>
                      <a:pt x="612" y="1155"/>
                    </a:lnTo>
                    <a:lnTo>
                      <a:pt x="589" y="1155"/>
                    </a:lnTo>
                    <a:lnTo>
                      <a:pt x="566" y="1155"/>
                    </a:lnTo>
                    <a:lnTo>
                      <a:pt x="543" y="1155"/>
                    </a:lnTo>
                    <a:lnTo>
                      <a:pt x="522" y="1155"/>
                    </a:lnTo>
                    <a:lnTo>
                      <a:pt x="499" y="1155"/>
                    </a:lnTo>
                    <a:lnTo>
                      <a:pt x="476" y="1155"/>
                    </a:lnTo>
                    <a:lnTo>
                      <a:pt x="454" y="1155"/>
                    </a:lnTo>
                    <a:lnTo>
                      <a:pt x="431" y="1155"/>
                    </a:lnTo>
                    <a:lnTo>
                      <a:pt x="408" y="1155"/>
                    </a:lnTo>
                    <a:lnTo>
                      <a:pt x="385" y="1155"/>
                    </a:lnTo>
                    <a:lnTo>
                      <a:pt x="363" y="1155"/>
                    </a:lnTo>
                    <a:lnTo>
                      <a:pt x="340" y="1155"/>
                    </a:lnTo>
                    <a:lnTo>
                      <a:pt x="317" y="1155"/>
                    </a:lnTo>
                    <a:lnTo>
                      <a:pt x="294" y="1155"/>
                    </a:lnTo>
                    <a:lnTo>
                      <a:pt x="272" y="1155"/>
                    </a:lnTo>
                    <a:lnTo>
                      <a:pt x="250" y="1155"/>
                    </a:lnTo>
                    <a:lnTo>
                      <a:pt x="227" y="1155"/>
                    </a:lnTo>
                    <a:lnTo>
                      <a:pt x="205" y="1155"/>
                    </a:lnTo>
                    <a:lnTo>
                      <a:pt x="182" y="1155"/>
                    </a:lnTo>
                    <a:lnTo>
                      <a:pt x="159" y="1155"/>
                    </a:lnTo>
                    <a:lnTo>
                      <a:pt x="136" y="1155"/>
                    </a:lnTo>
                    <a:lnTo>
                      <a:pt x="114" y="1155"/>
                    </a:lnTo>
                    <a:lnTo>
                      <a:pt x="91" y="1155"/>
                    </a:lnTo>
                    <a:lnTo>
                      <a:pt x="68" y="1155"/>
                    </a:lnTo>
                    <a:lnTo>
                      <a:pt x="45" y="1155"/>
                    </a:lnTo>
                    <a:lnTo>
                      <a:pt x="23" y="1155"/>
                    </a:lnTo>
                    <a:lnTo>
                      <a:pt x="0" y="1155"/>
                    </a:lnTo>
                    <a:close/>
                  </a:path>
                </a:pathLst>
              </a:custGeom>
              <a:noFill/>
              <a:ln w="20638">
                <a:solidFill>
                  <a:srgbClr val="000000"/>
                </a:solidFill>
                <a:prstDash val="solid"/>
                <a:round/>
                <a:headEnd/>
                <a:tailEnd/>
              </a:ln>
            </p:spPr>
            <p:txBody>
              <a:bodyPr>
                <a:prstTxWarp prst="textNoShape">
                  <a:avLst/>
                </a:prstTxWarp>
              </a:bodyPr>
              <a:lstStyle/>
              <a:p>
                <a:endParaRPr lang="en-US"/>
              </a:p>
            </p:txBody>
          </p:sp>
          <p:sp>
            <p:nvSpPr>
              <p:cNvPr id="502970" name="Line 1210"/>
              <p:cNvSpPr>
                <a:spLocks noChangeShapeType="1"/>
              </p:cNvSpPr>
              <p:nvPr/>
            </p:nvSpPr>
            <p:spPr bwMode="auto">
              <a:xfrm>
                <a:off x="3710" y="2736"/>
                <a:ext cx="1" cy="1304"/>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502972" name="Rectangle 1212"/>
            <p:cNvSpPr>
              <a:spLocks noChangeArrowheads="1"/>
            </p:cNvSpPr>
            <p:nvPr/>
          </p:nvSpPr>
          <p:spPr bwMode="auto">
            <a:xfrm>
              <a:off x="4018" y="2256"/>
              <a:ext cx="1325" cy="213"/>
            </a:xfrm>
            <a:prstGeom prst="rect">
              <a:avLst/>
            </a:prstGeom>
            <a:noFill/>
            <a:ln w="9525">
              <a:noFill/>
              <a:miter lim="800000"/>
              <a:headEnd/>
              <a:tailEnd/>
            </a:ln>
            <a:effectLst/>
          </p:spPr>
          <p:txBody>
            <a:bodyPr wrap="none">
              <a:prstTxWarp prst="textNoShape">
                <a:avLst/>
              </a:prstTxWarp>
              <a:spAutoFit/>
            </a:bodyPr>
            <a:lstStyle/>
            <a:p>
              <a:r>
                <a:rPr lang="en-US" sz="1600" b="0">
                  <a:solidFill>
                    <a:schemeClr val="tx1"/>
                  </a:solidFill>
                  <a:effectLst/>
                </a:rPr>
                <a:t>Phenotype Measure</a:t>
              </a:r>
            </a:p>
          </p:txBody>
        </p:sp>
        <p:sp>
          <p:nvSpPr>
            <p:cNvPr id="502973" name="Rectangle 1213"/>
            <p:cNvSpPr>
              <a:spLocks noChangeArrowheads="1"/>
            </p:cNvSpPr>
            <p:nvPr/>
          </p:nvSpPr>
          <p:spPr bwMode="auto">
            <a:xfrm rot="16200000">
              <a:off x="3192" y="1436"/>
              <a:ext cx="596" cy="218"/>
            </a:xfrm>
            <a:prstGeom prst="rect">
              <a:avLst/>
            </a:prstGeom>
            <a:noFill/>
            <a:ln w="9525">
              <a:noFill/>
              <a:miter lim="800000"/>
              <a:headEnd/>
              <a:tailEnd/>
            </a:ln>
            <a:effectLst/>
          </p:spPr>
          <p:txBody>
            <a:bodyPr wrap="none">
              <a:prstTxWarp prst="textNoShape">
                <a:avLst/>
              </a:prstTxWarp>
              <a:spAutoFit/>
            </a:bodyPr>
            <a:lstStyle/>
            <a:p>
              <a:r>
                <a:rPr lang="en-US" sz="1400">
                  <a:solidFill>
                    <a:schemeClr val="tx1"/>
                  </a:solidFill>
                  <a:effectLst/>
                </a:rPr>
                <a:t>Frequency</a:t>
              </a:r>
            </a:p>
          </p:txBody>
        </p:sp>
        <p:sp>
          <p:nvSpPr>
            <p:cNvPr id="502974" name="Rectangle 1214"/>
            <p:cNvSpPr>
              <a:spLocks noChangeArrowheads="1"/>
            </p:cNvSpPr>
            <p:nvPr/>
          </p:nvSpPr>
          <p:spPr bwMode="auto">
            <a:xfrm>
              <a:off x="5116" y="864"/>
              <a:ext cx="958" cy="407"/>
            </a:xfrm>
            <a:prstGeom prst="rect">
              <a:avLst/>
            </a:prstGeom>
            <a:noFill/>
            <a:ln w="9525">
              <a:noFill/>
              <a:miter lim="800000"/>
              <a:headEnd/>
              <a:tailEnd/>
            </a:ln>
            <a:effectLst/>
          </p:spPr>
          <p:txBody>
            <a:bodyPr wrap="none">
              <a:prstTxWarp prst="textNoShape">
                <a:avLst/>
              </a:prstTxWarp>
              <a:spAutoFit/>
            </a:bodyPr>
            <a:lstStyle/>
            <a:p>
              <a:pPr algn="ctr"/>
              <a:r>
                <a:rPr lang="en-US" sz="1800" b="0">
                  <a:solidFill>
                    <a:schemeClr val="tx1"/>
                  </a:solidFill>
                  <a:effectLst>
                    <a:outerShdw blurRad="38100" dist="38100" dir="2700000" algn="tl">
                      <a:srgbClr val="DDDDDD"/>
                    </a:outerShdw>
                  </a:effectLst>
                </a:rPr>
                <a:t>Continuous</a:t>
              </a:r>
            </a:p>
            <a:p>
              <a:pPr algn="ctr"/>
              <a:r>
                <a:rPr lang="en-US" sz="1800" b="0">
                  <a:solidFill>
                    <a:schemeClr val="tx1"/>
                  </a:solidFill>
                  <a:effectLst>
                    <a:outerShdw blurRad="38100" dist="38100" dir="2700000" algn="tl">
                      <a:srgbClr val="DDDDDD"/>
                    </a:outerShdw>
                  </a:effectLst>
                </a:rPr>
                <a:t>Quantitative</a:t>
              </a:r>
            </a:p>
          </p:txBody>
        </p:sp>
      </p:grpSp>
      <p:sp>
        <p:nvSpPr>
          <p:cNvPr id="502976" name="AutoShape 1216"/>
          <p:cNvSpPr>
            <a:spLocks/>
          </p:cNvSpPr>
          <p:nvPr/>
        </p:nvSpPr>
        <p:spPr bwMode="auto">
          <a:xfrm rot="5400000">
            <a:off x="4445000" y="5880973"/>
            <a:ext cx="457200" cy="430054"/>
          </a:xfrm>
          <a:prstGeom prst="rightBrace">
            <a:avLst>
              <a:gd name="adj1" fmla="val 138889"/>
              <a:gd name="adj2" fmla="val 50000"/>
            </a:avLst>
          </a:prstGeom>
          <a:noFill/>
          <a:ln w="38100">
            <a:solidFill>
              <a:schemeClr val="tx1"/>
            </a:solidFill>
            <a:round/>
            <a:headEnd/>
            <a:tailEnd/>
          </a:ln>
          <a:effectLst/>
        </p:spPr>
        <p:txBody>
          <a:bodyPr anchor="ctr">
            <a:prstTxWarp prst="textNoShape">
              <a:avLst/>
            </a:prstTxWarp>
            <a:spAutoFit/>
          </a:bodyPr>
          <a:lstStyle/>
          <a:p>
            <a:endParaRPr lang="en-US"/>
          </a:p>
        </p:txBody>
      </p:sp>
      <p:sp>
        <p:nvSpPr>
          <p:cNvPr id="93" name="Title 92"/>
          <p:cNvSpPr>
            <a:spLocks noGrp="1"/>
          </p:cNvSpPr>
          <p:nvPr>
            <p:ph type="title"/>
          </p:nvPr>
        </p:nvSpPr>
        <p:spPr/>
        <p:txBody>
          <a:bodyPr/>
          <a:lstStyle/>
          <a:p>
            <a:r>
              <a:rPr lang="en-US" sz="3600" dirty="0"/>
              <a:t>Approaches</a:t>
            </a:r>
            <a:r>
              <a:rPr lang="en-US" dirty="0"/>
              <a:t> </a:t>
            </a:r>
            <a:r>
              <a:rPr lang="en-US" sz="3600" dirty="0"/>
              <a:t>to</a:t>
            </a:r>
            <a:r>
              <a:rPr lang="en-US" dirty="0"/>
              <a:t> </a:t>
            </a:r>
            <a:r>
              <a:rPr lang="en-US" sz="3600" dirty="0"/>
              <a:t>Association</a:t>
            </a:r>
            <a:r>
              <a:rPr lang="en-US" dirty="0"/>
              <a:t> </a:t>
            </a:r>
            <a:r>
              <a:rPr lang="en-US" sz="3600" dirty="0"/>
              <a:t>Studies</a:t>
            </a:r>
          </a:p>
        </p:txBody>
      </p:sp>
      <p:sp>
        <p:nvSpPr>
          <p:cNvPr id="97" name="Text Placeholder 96"/>
          <p:cNvSpPr>
            <a:spLocks noGrp="1"/>
          </p:cNvSpPr>
          <p:nvPr>
            <p:ph type="body" idx="1"/>
          </p:nvPr>
        </p:nvSpPr>
        <p:spPr/>
        <p:txBody>
          <a:bodyPr>
            <a:normAutofit fontScale="77500" lnSpcReduction="20000"/>
          </a:bodyPr>
          <a:lstStyle/>
          <a:p>
            <a:r>
              <a:rPr lang="en-US"/>
              <a:t>Directed - Candidate Gene Studies</a:t>
            </a:r>
          </a:p>
          <a:p>
            <a:r>
              <a:rPr lang="en-US"/>
              <a:t>	Resequencing SNP data</a:t>
            </a:r>
            <a:endParaRPr lang="en-US" dirty="0"/>
          </a:p>
        </p:txBody>
      </p:sp>
      <p:sp>
        <p:nvSpPr>
          <p:cNvPr id="99" name="Text Placeholder 98"/>
          <p:cNvSpPr>
            <a:spLocks noGrp="1"/>
          </p:cNvSpPr>
          <p:nvPr>
            <p:ph type="body" sz="quarter" idx="3"/>
          </p:nvPr>
        </p:nvSpPr>
        <p:spPr/>
        <p:txBody>
          <a:bodyPr>
            <a:normAutofit fontScale="92500" lnSpcReduction="20000"/>
          </a:bodyPr>
          <a:lstStyle/>
          <a:p>
            <a:r>
              <a:rPr lang="en-US" dirty="0"/>
              <a:t>Whole Genome Association Studies (WGAS) - </a:t>
            </a:r>
            <a:r>
              <a:rPr lang="en-US" dirty="0" err="1"/>
              <a:t>tagSNPs</a:t>
            </a:r>
            <a:endParaRPr lang="en-US" dirty="0"/>
          </a:p>
        </p:txBody>
      </p:sp>
    </p:spTree>
    <p:extLst>
      <p:ext uri="{BB962C8B-B14F-4D97-AF65-F5344CB8AC3E}">
        <p14:creationId xmlns:p14="http://schemas.microsoft.com/office/powerpoint/2010/main" val="9466387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45720" y="583267"/>
            <a:ext cx="9052560" cy="6129591"/>
            <a:chOff x="101312" y="646331"/>
            <a:chExt cx="8229600" cy="5572355"/>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0543" b="10078"/>
            <a:stretch/>
          </p:blipFill>
          <p:spPr>
            <a:xfrm>
              <a:off x="101312" y="646331"/>
              <a:ext cx="8229600" cy="5443870"/>
            </a:xfrm>
            <a:prstGeom prst="rect">
              <a:avLst/>
            </a:prstGeom>
          </p:spPr>
        </p:pic>
        <p:sp>
          <p:nvSpPr>
            <p:cNvPr id="6" name="Rectangle 5"/>
            <p:cNvSpPr>
              <a:spLocks noChangeAspect="1"/>
            </p:cNvSpPr>
            <p:nvPr/>
          </p:nvSpPr>
          <p:spPr>
            <a:xfrm>
              <a:off x="2105914" y="5913871"/>
              <a:ext cx="5196840" cy="304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918126" y="5921337"/>
            <a:ext cx="5576107" cy="923330"/>
            <a:chOff x="2445146" y="5905570"/>
            <a:chExt cx="5576107" cy="923330"/>
          </a:xfrm>
        </p:grpSpPr>
        <p:sp>
          <p:nvSpPr>
            <p:cNvPr id="9" name="TextBox 8"/>
            <p:cNvSpPr txBox="1"/>
            <p:nvPr/>
          </p:nvSpPr>
          <p:spPr>
            <a:xfrm>
              <a:off x="3721972" y="5905570"/>
              <a:ext cx="3505200" cy="923330"/>
            </a:xfrm>
            <a:prstGeom prst="rect">
              <a:avLst/>
            </a:prstGeom>
            <a:noFill/>
          </p:spPr>
          <p:txBody>
            <a:bodyPr wrap="square" rtlCol="0">
              <a:spAutoFit/>
            </a:bodyPr>
            <a:lstStyle/>
            <a:p>
              <a:r>
                <a:rPr lang="en-US" b="1" dirty="0"/>
                <a:t>NHGRI GWA Catalog</a:t>
              </a:r>
            </a:p>
            <a:p>
              <a:r>
                <a:rPr lang="en-US" b="1" dirty="0"/>
                <a:t>www.genome.gov/GWAStudies</a:t>
              </a:r>
            </a:p>
            <a:p>
              <a:r>
                <a:rPr lang="en-US" b="1" dirty="0"/>
                <a:t>www.ebi.ac.uk/fgpt/gwas/ </a:t>
              </a:r>
            </a:p>
          </p:txBody>
        </p:sp>
        <p:pic>
          <p:nvPicPr>
            <p:cNvPr id="10" name="Picture 2" descr="http://wwwdev.ebi.ac.uk/fgpt/gwas/images/dual-logo2.png"/>
            <p:cNvPicPr>
              <a:picLocks noChangeAspect="1" noChangeArrowheads="1"/>
            </p:cNvPicPr>
            <p:nvPr/>
          </p:nvPicPr>
          <p:blipFill rotWithShape="1">
            <a:blip r:embed="rId4">
              <a:extLst>
                <a:ext uri="{28A0092B-C50C-407E-A947-70E740481C1C}">
                  <a14:useLocalDpi xmlns:a14="http://schemas.microsoft.com/office/drawing/2010/main" val="0"/>
                </a:ext>
              </a:extLst>
            </a:blip>
            <a:srcRect l="54283"/>
            <a:stretch/>
          </p:blipFill>
          <p:spPr bwMode="auto">
            <a:xfrm>
              <a:off x="6967399" y="6430300"/>
              <a:ext cx="1053854" cy="335297"/>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wwwdev.ebi.ac.uk/fgpt/gwas/images/dual-logo2.png"/>
            <p:cNvPicPr>
              <a:picLocks noChangeAspect="1" noChangeArrowheads="1"/>
            </p:cNvPicPr>
            <p:nvPr/>
          </p:nvPicPr>
          <p:blipFill rotWithShape="1">
            <a:blip r:embed="rId4">
              <a:extLst>
                <a:ext uri="{28A0092B-C50C-407E-A947-70E740481C1C}">
                  <a14:useLocalDpi xmlns:a14="http://schemas.microsoft.com/office/drawing/2010/main" val="0"/>
                </a:ext>
              </a:extLst>
            </a:blip>
            <a:srcRect r="46392"/>
            <a:stretch/>
          </p:blipFill>
          <p:spPr bwMode="auto">
            <a:xfrm>
              <a:off x="2445146" y="6430299"/>
              <a:ext cx="1234440" cy="33494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2" name="TextBox 11"/>
          <p:cNvSpPr txBox="1"/>
          <p:nvPr/>
        </p:nvSpPr>
        <p:spPr>
          <a:xfrm>
            <a:off x="1790700" y="0"/>
            <a:ext cx="5562600" cy="646331"/>
          </a:xfrm>
          <a:prstGeom prst="rect">
            <a:avLst/>
          </a:prstGeom>
          <a:noFill/>
        </p:spPr>
        <p:txBody>
          <a:bodyPr wrap="square" rtlCol="0">
            <a:spAutoFit/>
          </a:bodyPr>
          <a:lstStyle/>
          <a:p>
            <a:pPr algn="ctr"/>
            <a:r>
              <a:rPr lang="en-US" b="1" dirty="0"/>
              <a:t>Published Genome-Wide Associations </a:t>
            </a:r>
            <a:r>
              <a:rPr lang="en-US" b="1"/>
              <a:t>through 12/2013</a:t>
            </a:r>
            <a:endParaRPr lang="en-US" b="1" dirty="0"/>
          </a:p>
          <a:p>
            <a:pPr algn="ctr"/>
            <a:r>
              <a:rPr lang="en-US" b="1" dirty="0"/>
              <a:t>Published GWA at p≤5X10</a:t>
            </a:r>
            <a:r>
              <a:rPr lang="en-US" b="1" baseline="30000" dirty="0"/>
              <a:t>-8</a:t>
            </a:r>
            <a:r>
              <a:rPr lang="en-US" b="1" dirty="0"/>
              <a:t> for 17 trait categories</a:t>
            </a:r>
          </a:p>
        </p:txBody>
      </p:sp>
    </p:spTree>
    <p:extLst>
      <p:ext uri="{BB962C8B-B14F-4D97-AF65-F5344CB8AC3E}">
        <p14:creationId xmlns:p14="http://schemas.microsoft.com/office/powerpoint/2010/main" val="21661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graphicFrame>
        <p:nvGraphicFramePr>
          <p:cNvPr id="1026" name="Object 2"/>
          <p:cNvGraphicFramePr>
            <a:graphicFrameLocks noChangeAspect="1"/>
          </p:cNvGraphicFramePr>
          <p:nvPr>
            <p:extLst>
              <p:ext uri="{D42A27DB-BD31-4B8C-83A1-F6EECF244321}">
                <p14:modId xmlns:p14="http://schemas.microsoft.com/office/powerpoint/2010/main" val="813466226"/>
              </p:ext>
            </p:extLst>
          </p:nvPr>
        </p:nvGraphicFramePr>
        <p:xfrm>
          <a:off x="540213" y="180975"/>
          <a:ext cx="7856724" cy="5893624"/>
        </p:xfrm>
        <a:graphic>
          <a:graphicData uri="http://schemas.openxmlformats.org/presentationml/2006/ole">
            <mc:AlternateContent xmlns:mc="http://schemas.openxmlformats.org/markup-compatibility/2006">
              <mc:Choice xmlns:v="urn:schemas-microsoft-com:vml" Requires="v">
                <p:oleObj spid="_x0000_s5314" name="Slide" r:id="rId3" imgW="3180486" imgH="2385133" progId="PowerPoint.Slide.12">
                  <p:embed/>
                </p:oleObj>
              </mc:Choice>
              <mc:Fallback>
                <p:oleObj name="Slide" r:id="rId3" imgW="3180486" imgH="2385133" progId="PowerPoint.Slide.12">
                  <p:embed/>
                  <p:pic>
                    <p:nvPicPr>
                      <p:cNvPr id="0" name=""/>
                      <p:cNvPicPr>
                        <a:picLocks noChangeAspect="1" noChangeArrowheads="1"/>
                      </p:cNvPicPr>
                      <p:nvPr/>
                    </p:nvPicPr>
                    <p:blipFill>
                      <a:blip r:embed="rId4"/>
                      <a:srcRect/>
                      <a:stretch>
                        <a:fillRect/>
                      </a:stretch>
                    </p:blipFill>
                    <p:spPr bwMode="auto">
                      <a:xfrm>
                        <a:off x="540213" y="180975"/>
                        <a:ext cx="7856724" cy="5893624"/>
                      </a:xfrm>
                      <a:prstGeom prst="rect">
                        <a:avLst/>
                      </a:prstGeom>
                      <a:noFill/>
                      <a:ln>
                        <a:noFill/>
                      </a:ln>
                      <a:effectLst/>
                      <a:extLst/>
                    </p:spPr>
                  </p:pic>
                </p:oleObj>
              </mc:Fallback>
            </mc:AlternateContent>
          </a:graphicData>
        </a:graphic>
      </p:graphicFrame>
      <p:grpSp>
        <p:nvGrpSpPr>
          <p:cNvPr id="6" name="Group 5"/>
          <p:cNvGrpSpPr/>
          <p:nvPr/>
        </p:nvGrpSpPr>
        <p:grpSpPr>
          <a:xfrm>
            <a:off x="3575539" y="5951219"/>
            <a:ext cx="5576107" cy="923330"/>
            <a:chOff x="2445146" y="5920511"/>
            <a:chExt cx="5576107" cy="923330"/>
          </a:xfrm>
        </p:grpSpPr>
        <p:sp>
          <p:nvSpPr>
            <p:cNvPr id="7" name="TextBox 6"/>
            <p:cNvSpPr txBox="1"/>
            <p:nvPr/>
          </p:nvSpPr>
          <p:spPr>
            <a:xfrm>
              <a:off x="3721972" y="5920511"/>
              <a:ext cx="3505200" cy="923330"/>
            </a:xfrm>
            <a:prstGeom prst="rect">
              <a:avLst/>
            </a:prstGeom>
            <a:noFill/>
          </p:spPr>
          <p:txBody>
            <a:bodyPr wrap="square" rtlCol="0">
              <a:spAutoFit/>
            </a:bodyPr>
            <a:lstStyle/>
            <a:p>
              <a:r>
                <a:rPr lang="en-US" b="1" dirty="0"/>
                <a:t>NHGRI GWA Catalog</a:t>
              </a:r>
            </a:p>
            <a:p>
              <a:r>
                <a:rPr lang="en-US" b="1" dirty="0"/>
                <a:t>www.genome.gov/GWAStudies</a:t>
              </a:r>
            </a:p>
            <a:p>
              <a:r>
                <a:rPr lang="en-US" b="1" dirty="0"/>
                <a:t>www.ebi.ac.uk/fgpt/gwas/ </a:t>
              </a:r>
            </a:p>
          </p:txBody>
        </p:sp>
        <p:pic>
          <p:nvPicPr>
            <p:cNvPr id="8"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l="54283"/>
            <a:stretch/>
          </p:blipFill>
          <p:spPr bwMode="auto">
            <a:xfrm>
              <a:off x="6967399" y="6430300"/>
              <a:ext cx="1053854" cy="33529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r="46392"/>
            <a:stretch/>
          </p:blipFill>
          <p:spPr bwMode="auto">
            <a:xfrm>
              <a:off x="2445146" y="6430299"/>
              <a:ext cx="1234440" cy="334940"/>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892306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GWAS hits only explain a small portion of the heritability</a:t>
            </a:r>
          </a:p>
          <a:p>
            <a:pPr lvl="1"/>
            <a:r>
              <a:rPr lang="en-US" sz="2000" dirty="0"/>
              <a:t>height ~80%; 12 SNPs together ~2% (</a:t>
            </a:r>
            <a:r>
              <a:rPr lang="en-US" sz="2000" dirty="0" err="1"/>
              <a:t>Lettre</a:t>
            </a:r>
            <a:r>
              <a:rPr lang="en-US" sz="2000" dirty="0"/>
              <a:t> et al., Nat Genet., 2008), 180 SNPs ~10% (GIANT, Nature, 2010); 294,831 SNPs ~45% (Yang et al., Nature, 2011)</a:t>
            </a:r>
          </a:p>
          <a:p>
            <a:pPr lvl="0"/>
            <a:r>
              <a:rPr lang="en-US" sz="2400" dirty="0"/>
              <a:t>(Missing) Hidden Heritability:</a:t>
            </a:r>
          </a:p>
          <a:p>
            <a:pPr lvl="1"/>
            <a:r>
              <a:rPr lang="en-US" sz="2000" dirty="0"/>
              <a:t>Rare variants</a:t>
            </a:r>
          </a:p>
          <a:p>
            <a:pPr lvl="1"/>
            <a:r>
              <a:rPr lang="en-US" sz="2000" dirty="0"/>
              <a:t>A comprehensive list of genetic variants (SNPs, </a:t>
            </a:r>
            <a:r>
              <a:rPr lang="en-US" sz="2000" dirty="0" err="1"/>
              <a:t>INDELs,SVs</a:t>
            </a:r>
            <a:r>
              <a:rPr lang="en-US" sz="2000" dirty="0"/>
              <a:t>)</a:t>
            </a:r>
          </a:p>
          <a:p>
            <a:pPr lvl="1"/>
            <a:r>
              <a:rPr lang="en-US" sz="2000" dirty="0"/>
              <a:t>Joint effect of multiple variants (</a:t>
            </a:r>
            <a:r>
              <a:rPr lang="en-US" sz="2000" dirty="0" err="1"/>
              <a:t>Epistasis</a:t>
            </a:r>
            <a:r>
              <a:rPr lang="en-US" sz="2000" dirty="0"/>
              <a:t>/gene-gene interactions, pathways/</a:t>
            </a:r>
            <a:r>
              <a:rPr lang="en-US" sz="2000" dirty="0" err="1"/>
              <a:t>subnetworks</a:t>
            </a:r>
            <a:r>
              <a:rPr lang="en-US" sz="2000" dirty="0"/>
              <a:t>)</a:t>
            </a:r>
          </a:p>
          <a:p>
            <a:pPr lvl="2"/>
            <a:r>
              <a:rPr lang="en-US" sz="1600" dirty="0"/>
              <a:t>Two-hit disease model for developmental delay: (16p12.1 deletion, 14q11.2 deletion) (</a:t>
            </a:r>
            <a:r>
              <a:rPr lang="en-US" sz="1600" dirty="0" err="1"/>
              <a:t>Girirajan</a:t>
            </a:r>
            <a:r>
              <a:rPr lang="en-US" sz="1600" dirty="0"/>
              <a:t> et al., Nat Genet. 2010)</a:t>
            </a:r>
          </a:p>
          <a:p>
            <a:pPr lvl="1"/>
            <a:r>
              <a:rPr lang="en-US" sz="2000" dirty="0"/>
              <a:t>Gene-environment interactions and </a:t>
            </a:r>
            <a:r>
              <a:rPr lang="en-US" sz="2000" dirty="0" err="1"/>
              <a:t>epigenetics</a:t>
            </a:r>
            <a:endParaRPr lang="en-US" sz="2000" dirty="0"/>
          </a:p>
          <a:p>
            <a:endParaRPr lang="en-US" sz="2400" dirty="0"/>
          </a:p>
        </p:txBody>
      </p:sp>
      <p:sp>
        <p:nvSpPr>
          <p:cNvPr id="4" name="Title 3"/>
          <p:cNvSpPr>
            <a:spLocks noGrp="1"/>
          </p:cNvSpPr>
          <p:nvPr>
            <p:ph type="title"/>
          </p:nvPr>
        </p:nvSpPr>
        <p:spPr/>
        <p:txBody>
          <a:bodyPr/>
          <a:lstStyle/>
          <a:p>
            <a:r>
              <a:rPr lang="en-US" dirty="0"/>
              <a:t>Missing/Hidden Heritability</a:t>
            </a:r>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9"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24</a:t>
            </a:fld>
            <a:endParaRPr lang="en-US" dirty="0"/>
          </a:p>
        </p:txBody>
      </p:sp>
    </p:spTree>
    <p:extLst>
      <p:ext uri="{BB962C8B-B14F-4D97-AF65-F5344CB8AC3E}">
        <p14:creationId xmlns:p14="http://schemas.microsoft.com/office/powerpoint/2010/main" val="2599457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1151" y="76200"/>
            <a:ext cx="7239000" cy="838200"/>
          </a:xfrm>
        </p:spPr>
        <p:txBody>
          <a:bodyPr/>
          <a:lstStyle/>
          <a:p>
            <a:r>
              <a:rPr lang="en-US" dirty="0"/>
              <a:t>Joint Effect of Genetic Variants</a:t>
            </a:r>
          </a:p>
        </p:txBody>
      </p:sp>
      <p:pic>
        <p:nvPicPr>
          <p:cNvPr id="5" name="Picture 4" descr="Figure-1-Lee.tif"/>
          <p:cNvPicPr>
            <a:picLocks noChangeAspect="1"/>
          </p:cNvPicPr>
          <p:nvPr/>
        </p:nvPicPr>
        <p:blipFill>
          <a:blip r:embed="rId3" cstate="print"/>
          <a:stretch>
            <a:fillRect/>
          </a:stretch>
        </p:blipFill>
        <p:spPr>
          <a:xfrm>
            <a:off x="0" y="1316606"/>
            <a:ext cx="9144000" cy="4474594"/>
          </a:xfrm>
          <a:prstGeom prst="rect">
            <a:avLst/>
          </a:prstGeom>
        </p:spPr>
      </p:pic>
      <p:pic>
        <p:nvPicPr>
          <p:cNvPr id="6" name="Picture 5" descr="UNCC_Logo_4c.jpg"/>
          <p:cNvPicPr>
            <a:picLocks noChangeAspect="1"/>
          </p:cNvPicPr>
          <p:nvPr/>
        </p:nvPicPr>
        <p:blipFill>
          <a:blip r:embed="rId4"/>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9"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25</a:t>
            </a:fld>
            <a:endParaRPr lang="en-US" dirty="0"/>
          </a:p>
        </p:txBody>
      </p:sp>
    </p:spTree>
    <p:extLst>
      <p:ext uri="{BB962C8B-B14F-4D97-AF65-F5344CB8AC3E}">
        <p14:creationId xmlns:p14="http://schemas.microsoft.com/office/powerpoint/2010/main" val="3650125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79033"/>
            <a:ext cx="8229600" cy="4525963"/>
          </a:xfrm>
        </p:spPr>
        <p:txBody>
          <a:bodyPr/>
          <a:lstStyle/>
          <a:p>
            <a:r>
              <a:rPr lang="en-US" dirty="0"/>
              <a:t>Computational challenge</a:t>
            </a:r>
            <a:endParaRPr lang="en-US" sz="2400" dirty="0"/>
          </a:p>
          <a:p>
            <a:pPr lvl="1"/>
            <a:r>
              <a:rPr lang="en-US" sz="2400" dirty="0"/>
              <a:t>“</a:t>
            </a:r>
            <a:r>
              <a:rPr lang="en-US" sz="2400" b="1" dirty="0"/>
              <a:t>needle</a:t>
            </a:r>
            <a:r>
              <a:rPr lang="en-US" sz="2400" b="1" i="1" u="sng" dirty="0"/>
              <a:t>s</a:t>
            </a:r>
            <a:r>
              <a:rPr lang="en-US" sz="2400" b="1" dirty="0"/>
              <a:t> in a haystack</a:t>
            </a:r>
            <a:r>
              <a:rPr lang="en-US" sz="2400" dirty="0"/>
              <a:t>”</a:t>
            </a:r>
          </a:p>
          <a:p>
            <a:pPr lvl="2"/>
            <a:r>
              <a:rPr lang="en-US" sz="2000" dirty="0"/>
              <a:t>The inhibitive number of combinations of a large number of genetic variants: O(2</a:t>
            </a:r>
            <a:r>
              <a:rPr lang="en-US" sz="2000" baseline="30000" dirty="0"/>
              <a:t>p</a:t>
            </a:r>
            <a:r>
              <a:rPr lang="en-US" sz="2000" dirty="0"/>
              <a:t>) </a:t>
            </a:r>
          </a:p>
          <a:p>
            <a:pPr lvl="2"/>
            <a:r>
              <a:rPr lang="en-US" sz="2000" dirty="0"/>
              <a:t>Infeasible to do an exhaustive search</a:t>
            </a:r>
          </a:p>
          <a:p>
            <a:r>
              <a:rPr lang="en-US" dirty="0"/>
              <a:t>Biological challenge</a:t>
            </a:r>
          </a:p>
          <a:p>
            <a:pPr lvl="1"/>
            <a:r>
              <a:rPr lang="en-US" sz="2400" dirty="0"/>
              <a:t>What combinations of variants we should prioritize?</a:t>
            </a:r>
            <a:endParaRPr lang="en-US" dirty="0"/>
          </a:p>
        </p:txBody>
      </p:sp>
      <p:sp>
        <p:nvSpPr>
          <p:cNvPr id="4" name="Title 3"/>
          <p:cNvSpPr>
            <a:spLocks noGrp="1"/>
          </p:cNvSpPr>
          <p:nvPr>
            <p:ph type="title"/>
          </p:nvPr>
        </p:nvSpPr>
        <p:spPr/>
        <p:txBody>
          <a:bodyPr/>
          <a:lstStyle/>
          <a:p>
            <a:r>
              <a:rPr lang="en-US" dirty="0"/>
              <a:t>Challenges</a:t>
            </a:r>
          </a:p>
        </p:txBody>
      </p:sp>
      <p:pic>
        <p:nvPicPr>
          <p:cNvPr id="5" name="Picture 4" descr="UNCC_Logo_4c.jpg"/>
          <p:cNvPicPr>
            <a:picLocks noChangeAspect="1"/>
          </p:cNvPicPr>
          <p:nvPr/>
        </p:nvPicPr>
        <p:blipFill>
          <a:blip r:embed="rId3"/>
          <a:stretch>
            <a:fillRect/>
          </a:stretch>
        </p:blipFill>
        <p:spPr>
          <a:xfrm>
            <a:off x="0" y="1"/>
            <a:ext cx="1219200" cy="542544"/>
          </a:xfrm>
          <a:prstGeom prst="rect">
            <a:avLst/>
          </a:prstGeom>
        </p:spPr>
      </p:pic>
      <p:pic>
        <p:nvPicPr>
          <p:cNvPr id="9" name="Picture 8"/>
          <p:cNvPicPr>
            <a:picLocks noChangeAspect="1"/>
          </p:cNvPicPr>
          <p:nvPr/>
        </p:nvPicPr>
        <p:blipFill>
          <a:blip r:embed="rId4"/>
          <a:stretch>
            <a:fillRect/>
          </a:stretch>
        </p:blipFill>
        <p:spPr>
          <a:xfrm>
            <a:off x="3514912" y="4679950"/>
            <a:ext cx="2413000" cy="1600200"/>
          </a:xfrm>
          <a:prstGeom prst="rect">
            <a:avLst/>
          </a:prstGeom>
        </p:spPr>
      </p:pic>
      <p:sp>
        <p:nvSpPr>
          <p:cNvPr id="7"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26</a:t>
            </a:fld>
            <a:endParaRPr lang="en-US" dirty="0"/>
          </a:p>
        </p:txBody>
      </p:sp>
    </p:spTree>
    <p:extLst>
      <p:ext uri="{BB962C8B-B14F-4D97-AF65-F5344CB8AC3E}">
        <p14:creationId xmlns:p14="http://schemas.microsoft.com/office/powerpoint/2010/main" val="2197343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49858"/>
            <a:ext cx="8229600" cy="4525963"/>
          </a:xfrm>
        </p:spPr>
        <p:txBody>
          <a:bodyPr/>
          <a:lstStyle/>
          <a:p>
            <a:r>
              <a:rPr lang="en-US" sz="2800" dirty="0"/>
              <a:t>Statistical/machine learning (group LASSO logistic regression model)</a:t>
            </a:r>
          </a:p>
          <a:p>
            <a:pPr lvl="1"/>
            <a:r>
              <a:rPr lang="en-US" sz="2400" dirty="0"/>
              <a:t> Sparse learning on high-dimensional data</a:t>
            </a:r>
          </a:p>
          <a:p>
            <a:pPr lvl="2"/>
            <a:r>
              <a:rPr lang="en-US" sz="1800" dirty="0"/>
              <a:t>The number of features/CNVs is significantly larger than the number of samples in the data set (n &lt;&lt; p)</a:t>
            </a:r>
          </a:p>
          <a:p>
            <a:pPr lvl="2"/>
            <a:r>
              <a:rPr lang="en-US" sz="1800" dirty="0"/>
              <a:t>Only a small fraction of CNV combinations are associated with phenotypes</a:t>
            </a:r>
          </a:p>
          <a:p>
            <a:r>
              <a:rPr lang="en-US" sz="2800" dirty="0"/>
              <a:t>Biological networks (interactive CNVs on a functional variant network)</a:t>
            </a:r>
          </a:p>
          <a:p>
            <a:pPr lvl="1"/>
            <a:r>
              <a:rPr lang="en-US" sz="2400" dirty="0"/>
              <a:t>Needles tied along a thread (“</a:t>
            </a:r>
            <a:r>
              <a:rPr lang="en-US" sz="2400" b="1" dirty="0"/>
              <a:t>needle</a:t>
            </a:r>
            <a:r>
              <a:rPr lang="en-US" sz="2400" b="1" i="1" u="sng" dirty="0"/>
              <a:t>s</a:t>
            </a:r>
            <a:r>
              <a:rPr lang="en-US" sz="2400" b="1" dirty="0"/>
              <a:t> in a haystack</a:t>
            </a:r>
            <a:r>
              <a:rPr lang="en-US" sz="2400" dirty="0"/>
              <a:t>”)</a:t>
            </a:r>
          </a:p>
          <a:p>
            <a:endParaRPr lang="en-US" sz="2800" dirty="0"/>
          </a:p>
        </p:txBody>
      </p:sp>
      <p:sp>
        <p:nvSpPr>
          <p:cNvPr id="4" name="Title 3"/>
          <p:cNvSpPr>
            <a:spLocks noGrp="1"/>
          </p:cNvSpPr>
          <p:nvPr>
            <p:ph type="title"/>
          </p:nvPr>
        </p:nvSpPr>
        <p:spPr/>
        <p:txBody>
          <a:bodyPr/>
          <a:lstStyle/>
          <a:p>
            <a:r>
              <a:rPr lang="en-US" dirty="0"/>
              <a:t>Methodology - </a:t>
            </a:r>
            <a:r>
              <a:rPr lang="en-US" dirty="0" err="1"/>
              <a:t>CNVnet</a:t>
            </a:r>
            <a:endParaRPr lang="en-US" dirty="0"/>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pic>
        <p:nvPicPr>
          <p:cNvPr id="11" name="Picture 10"/>
          <p:cNvPicPr>
            <a:picLocks noChangeAspect="1"/>
          </p:cNvPicPr>
          <p:nvPr/>
        </p:nvPicPr>
        <p:blipFill>
          <a:blip r:embed="rId4"/>
          <a:stretch>
            <a:fillRect/>
          </a:stretch>
        </p:blipFill>
        <p:spPr>
          <a:xfrm>
            <a:off x="3323166" y="4722351"/>
            <a:ext cx="3153834" cy="2150341"/>
          </a:xfrm>
          <a:prstGeom prst="rect">
            <a:avLst/>
          </a:prstGeom>
        </p:spPr>
      </p:pic>
    </p:spTree>
    <p:extLst>
      <p:ext uri="{BB962C8B-B14F-4D97-AF65-F5344CB8AC3E}">
        <p14:creationId xmlns:p14="http://schemas.microsoft.com/office/powerpoint/2010/main" val="2170179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Results: CEU vs. non-CEU</a:t>
            </a:r>
          </a:p>
        </p:txBody>
      </p:sp>
      <p:pic>
        <p:nvPicPr>
          <p:cNvPr id="5" name="Content Placeholder 14" descr="Fig4.tif"/>
          <p:cNvPicPr>
            <a:picLocks noChangeAspect="1"/>
          </p:cNvPicPr>
          <p:nvPr/>
        </p:nvPicPr>
        <p:blipFill>
          <a:blip r:embed="rId3" cstate="print"/>
          <a:stretch>
            <a:fillRect/>
          </a:stretch>
        </p:blipFill>
        <p:spPr>
          <a:xfrm>
            <a:off x="152400" y="990600"/>
            <a:ext cx="5334000" cy="5343197"/>
          </a:xfrm>
          <a:prstGeom prst="rect">
            <a:avLst/>
          </a:prstGeom>
        </p:spPr>
      </p:pic>
      <p:sp>
        <p:nvSpPr>
          <p:cNvPr id="6" name="Content Placeholder 2"/>
          <p:cNvSpPr txBox="1">
            <a:spLocks/>
          </p:cNvSpPr>
          <p:nvPr/>
        </p:nvSpPr>
        <p:spPr>
          <a:xfrm>
            <a:off x="5562600" y="1219200"/>
            <a:ext cx="3200400" cy="5029200"/>
          </a:xfrm>
          <a:prstGeom prst="rect">
            <a:avLst/>
          </a:prstGeom>
        </p:spPr>
        <p:txBody>
          <a:bodyPr/>
          <a:lstStyle/>
          <a:p>
            <a:pPr marL="0" lvl="1" indent="-285750">
              <a:spcBef>
                <a:spcPct val="20000"/>
              </a:spcBef>
              <a:buFont typeface="Arial" pitchFamily="34" charset="0"/>
              <a:buChar char="–"/>
              <a:defRPr/>
            </a:pPr>
            <a:r>
              <a:rPr lang="en-US" sz="2000" dirty="0"/>
              <a:t>The expression of </a:t>
            </a:r>
            <a:r>
              <a:rPr lang="en-US" sz="2000" i="1" dirty="0"/>
              <a:t>PTEN</a:t>
            </a:r>
            <a:r>
              <a:rPr lang="en-US" sz="2000" dirty="0"/>
              <a:t> explained some population stratification between CEU and ASN (</a:t>
            </a:r>
            <a:r>
              <a:rPr lang="en-US" sz="2000" dirty="0" err="1"/>
              <a:t>Spielman</a:t>
            </a:r>
            <a:r>
              <a:rPr lang="en-US" sz="2000" dirty="0"/>
              <a:t> RS et al., Nat Gen, 2009).</a:t>
            </a:r>
          </a:p>
          <a:p>
            <a:pPr marL="0" lvl="1" indent="-285750">
              <a:spcBef>
                <a:spcPct val="20000"/>
              </a:spcBef>
              <a:buFont typeface="Arial" pitchFamily="34" charset="0"/>
              <a:buChar char="–"/>
              <a:defRPr/>
            </a:pPr>
            <a:r>
              <a:rPr lang="en-US" sz="2000" i="1" dirty="0"/>
              <a:t>PTEN</a:t>
            </a:r>
            <a:r>
              <a:rPr lang="en-US" sz="2000" dirty="0"/>
              <a:t> mutation is more frequent in Caucasians relative to African Americans and is associated with favorable survival in advanced endometrial cancer (Maxwell GL et al., Clinical Cancer Research, 2000). </a:t>
            </a:r>
            <a:endParaRPr kumimoji="0" lang="en-US" sz="1600" b="1"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6" descr="UNCC_Logo_4c.jpg"/>
          <p:cNvPicPr>
            <a:picLocks noChangeAspect="1"/>
          </p:cNvPicPr>
          <p:nvPr/>
        </p:nvPicPr>
        <p:blipFill>
          <a:blip r:embed="rId4"/>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28</a:t>
            </a:fld>
            <a:endParaRPr lang="en-US" dirty="0"/>
          </a:p>
        </p:txBody>
      </p:sp>
    </p:spTree>
    <p:extLst>
      <p:ext uri="{BB962C8B-B14F-4D97-AF65-F5344CB8AC3E}">
        <p14:creationId xmlns:p14="http://schemas.microsoft.com/office/powerpoint/2010/main" val="2018430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7"/>
            <a:ext cx="8458200" cy="4525963"/>
          </a:xfrm>
        </p:spPr>
        <p:txBody>
          <a:bodyPr>
            <a:normAutofit/>
          </a:bodyPr>
          <a:lstStyle/>
          <a:p>
            <a:r>
              <a:rPr lang="en-US" sz="2800" dirty="0">
                <a:solidFill>
                  <a:schemeClr val="bg1">
                    <a:lumMod val="50000"/>
                  </a:schemeClr>
                </a:solidFill>
              </a:rPr>
              <a:t>A Brief Introduction to Bioinformatics and Human Genetics</a:t>
            </a:r>
          </a:p>
          <a:p>
            <a:r>
              <a:rPr lang="en-US" sz="2800" dirty="0">
                <a:solidFill>
                  <a:schemeClr val="bg1">
                    <a:lumMod val="50000"/>
                  </a:schemeClr>
                </a:solidFill>
              </a:rPr>
              <a:t>Joint Effect of Genetic Variants on Phenotypes</a:t>
            </a:r>
          </a:p>
          <a:p>
            <a:r>
              <a:rPr lang="en-US" sz="2800" dirty="0"/>
              <a:t>A Network Approach for Integrative Analysis of Genomic Data </a:t>
            </a:r>
          </a:p>
          <a:p>
            <a:r>
              <a:rPr lang="en-US" sz="2800" dirty="0">
                <a:solidFill>
                  <a:schemeClr val="bg1">
                    <a:lumMod val="50000"/>
                  </a:schemeClr>
                </a:solidFill>
              </a:rPr>
              <a:t>Genetic Privacy</a:t>
            </a:r>
          </a:p>
          <a:p>
            <a:r>
              <a:rPr lang="en-US" sz="2800" dirty="0">
                <a:solidFill>
                  <a:schemeClr val="bg1">
                    <a:lumMod val="50000"/>
                  </a:schemeClr>
                </a:solidFill>
              </a:rPr>
              <a:t>Summary and future work </a:t>
            </a:r>
          </a:p>
          <a:p>
            <a:endParaRPr lang="en-US" sz="3600" dirty="0"/>
          </a:p>
          <a:p>
            <a:endParaRPr lang="en-US" sz="3600" dirty="0"/>
          </a:p>
        </p:txBody>
      </p:sp>
      <p:sp>
        <p:nvSpPr>
          <p:cNvPr id="4" name="Title 3"/>
          <p:cNvSpPr>
            <a:spLocks noGrp="1"/>
          </p:cNvSpPr>
          <p:nvPr>
            <p:ph type="title"/>
          </p:nvPr>
        </p:nvSpPr>
        <p:spPr>
          <a:xfrm>
            <a:off x="952500" y="152400"/>
            <a:ext cx="7239000" cy="1143000"/>
          </a:xfrm>
          <a:prstGeom prst="rect">
            <a:avLst/>
          </a:prstGeom>
        </p:spPr>
        <p:txBody>
          <a:bodyPr/>
          <a:lstStyle/>
          <a:p>
            <a:r>
              <a:rPr lang="en-US" sz="3600" dirty="0"/>
              <a:t>Outline</a:t>
            </a:r>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7"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29</a:t>
            </a:fld>
            <a:endParaRPr lang="en-US" dirty="0"/>
          </a:p>
        </p:txBody>
      </p:sp>
    </p:spTree>
    <p:extLst>
      <p:ext uri="{BB962C8B-B14F-4D97-AF65-F5344CB8AC3E}">
        <p14:creationId xmlns:p14="http://schemas.microsoft.com/office/powerpoint/2010/main" val="3300463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6303179" y="5103330"/>
            <a:ext cx="2646086" cy="1707607"/>
          </a:xfrm>
          <a:prstGeom prst="rect">
            <a:avLst/>
          </a:prstGeom>
        </p:spPr>
      </p:pic>
      <p:sp>
        <p:nvSpPr>
          <p:cNvPr id="2" name="Title 1"/>
          <p:cNvSpPr>
            <a:spLocks noGrp="1"/>
          </p:cNvSpPr>
          <p:nvPr>
            <p:ph type="title"/>
          </p:nvPr>
        </p:nvSpPr>
        <p:spPr/>
        <p:txBody>
          <a:bodyPr/>
          <a:lstStyle/>
          <a:p>
            <a:r>
              <a:rPr lang="en-US" dirty="0"/>
              <a:t>Bioinformatics</a:t>
            </a:r>
          </a:p>
        </p:txBody>
      </p:sp>
      <p:pic>
        <p:nvPicPr>
          <p:cNvPr id="34" name="Content Placeholder 33"/>
          <p:cNvPicPr>
            <a:picLocks noGrp="1" noChangeAspect="1"/>
          </p:cNvPicPr>
          <p:nvPr>
            <p:ph idx="1"/>
          </p:nvPr>
        </p:nvPicPr>
        <p:blipFill>
          <a:blip r:embed="rId4"/>
          <a:srcRect t="8753" b="8753"/>
          <a:stretch>
            <a:fillRect/>
          </a:stretch>
        </p:blipFill>
        <p:spPr>
          <a:xfrm>
            <a:off x="3761076" y="1231374"/>
            <a:ext cx="1811867" cy="996457"/>
          </a:xfrm>
        </p:spPr>
      </p:pic>
      <p:sp>
        <p:nvSpPr>
          <p:cNvPr id="17" name="Rectangle 16"/>
          <p:cNvSpPr/>
          <p:nvPr/>
        </p:nvSpPr>
        <p:spPr>
          <a:xfrm>
            <a:off x="1096181" y="2243678"/>
            <a:ext cx="1828800" cy="2971800"/>
          </a:xfrm>
          <a:prstGeom prst="rect">
            <a:avLst/>
          </a:prstGeom>
          <a:solidFill>
            <a:srgbClr val="FF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DATA</a:t>
            </a:r>
          </a:p>
        </p:txBody>
      </p:sp>
      <p:grpSp>
        <p:nvGrpSpPr>
          <p:cNvPr id="18" name="Group 17"/>
          <p:cNvGrpSpPr/>
          <p:nvPr/>
        </p:nvGrpSpPr>
        <p:grpSpPr>
          <a:xfrm>
            <a:off x="1477181" y="2624678"/>
            <a:ext cx="1185323" cy="2518638"/>
            <a:chOff x="2133600" y="1811518"/>
            <a:chExt cx="1185323" cy="2518638"/>
          </a:xfrm>
        </p:grpSpPr>
        <p:pic>
          <p:nvPicPr>
            <p:cNvPr id="19" name="Picture 18" descr="USB-Flower-Fragrance-Oil-Burner.jpg"/>
            <p:cNvPicPr>
              <a:picLocks noChangeAspect="1"/>
            </p:cNvPicPr>
            <p:nvPr/>
          </p:nvPicPr>
          <p:blipFill>
            <a:blip r:embed="rId5" cstate="print"/>
            <a:stretch>
              <a:fillRect/>
            </a:stretch>
          </p:blipFill>
          <p:spPr>
            <a:xfrm>
              <a:off x="2136369" y="1811518"/>
              <a:ext cx="1182554" cy="703082"/>
            </a:xfrm>
            <a:prstGeom prst="rect">
              <a:avLst/>
            </a:prstGeom>
          </p:spPr>
        </p:pic>
        <p:pic>
          <p:nvPicPr>
            <p:cNvPr id="20" name="Picture 19" descr="buffalo-ministation-datavault-portable-usb-hard-drive.jpg"/>
            <p:cNvPicPr>
              <a:picLocks noChangeAspect="1"/>
            </p:cNvPicPr>
            <p:nvPr/>
          </p:nvPicPr>
          <p:blipFill>
            <a:blip r:embed="rId6" cstate="print"/>
            <a:stretch>
              <a:fillRect/>
            </a:stretch>
          </p:blipFill>
          <p:spPr>
            <a:xfrm>
              <a:off x="2133600" y="2483703"/>
              <a:ext cx="1168400" cy="1013587"/>
            </a:xfrm>
            <a:prstGeom prst="rect">
              <a:avLst/>
            </a:prstGeom>
          </p:spPr>
        </p:pic>
        <p:pic>
          <p:nvPicPr>
            <p:cNvPr id="21" name="Picture 20" descr="The Latest LaCie Hard Disk Max External HDD Geeky Gadgets.jpg"/>
            <p:cNvPicPr>
              <a:picLocks noChangeAspect="1"/>
            </p:cNvPicPr>
            <p:nvPr/>
          </p:nvPicPr>
          <p:blipFill>
            <a:blip r:embed="rId7" cstate="print"/>
            <a:stretch>
              <a:fillRect/>
            </a:stretch>
          </p:blipFill>
          <p:spPr>
            <a:xfrm>
              <a:off x="2133600" y="3474303"/>
              <a:ext cx="1168400" cy="855853"/>
            </a:xfrm>
            <a:prstGeom prst="rect">
              <a:avLst/>
            </a:prstGeom>
          </p:spPr>
        </p:pic>
      </p:grpSp>
      <p:sp>
        <p:nvSpPr>
          <p:cNvPr id="22" name="Rectangle 21"/>
          <p:cNvSpPr/>
          <p:nvPr/>
        </p:nvSpPr>
        <p:spPr>
          <a:xfrm>
            <a:off x="3305981" y="2243678"/>
            <a:ext cx="2819400" cy="2971800"/>
          </a:xfrm>
          <a:prstGeom prst="rect">
            <a:avLst/>
          </a:prstGeom>
          <a:solidFill>
            <a:schemeClr val="tx1">
              <a:lumMod val="50000"/>
              <a:lumOff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BLACKBOX</a:t>
            </a:r>
          </a:p>
        </p:txBody>
      </p:sp>
      <p:sp>
        <p:nvSpPr>
          <p:cNvPr id="23" name="Rectangle 22"/>
          <p:cNvSpPr/>
          <p:nvPr/>
        </p:nvSpPr>
        <p:spPr>
          <a:xfrm>
            <a:off x="6506381" y="2243678"/>
            <a:ext cx="1828800" cy="2971800"/>
          </a:xfrm>
          <a:prstGeom prst="rect">
            <a:avLst/>
          </a:prstGeom>
          <a:solidFill>
            <a:srgbClr val="92D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RESULTS</a:t>
            </a:r>
          </a:p>
        </p:txBody>
      </p:sp>
      <p:sp>
        <p:nvSpPr>
          <p:cNvPr id="24" name="Right Arrow 23"/>
          <p:cNvSpPr/>
          <p:nvPr/>
        </p:nvSpPr>
        <p:spPr>
          <a:xfrm>
            <a:off x="3001181" y="3539078"/>
            <a:ext cx="228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6201581" y="3539078"/>
            <a:ext cx="228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6582581" y="2548478"/>
            <a:ext cx="1748160" cy="2605744"/>
            <a:chOff x="7239000" y="1752600"/>
            <a:chExt cx="1748160" cy="2605744"/>
          </a:xfrm>
        </p:grpSpPr>
        <p:pic>
          <p:nvPicPr>
            <p:cNvPr id="27" name="Picture 26" descr="table-example.png"/>
            <p:cNvPicPr>
              <a:picLocks noChangeAspect="1"/>
            </p:cNvPicPr>
            <p:nvPr/>
          </p:nvPicPr>
          <p:blipFill>
            <a:blip r:embed="rId8" cstate="print"/>
            <a:stretch>
              <a:fillRect/>
            </a:stretch>
          </p:blipFill>
          <p:spPr>
            <a:xfrm>
              <a:off x="7239000" y="1752600"/>
              <a:ext cx="1676400" cy="685800"/>
            </a:xfrm>
            <a:prstGeom prst="rect">
              <a:avLst/>
            </a:prstGeom>
          </p:spPr>
        </p:pic>
        <p:graphicFrame>
          <p:nvGraphicFramePr>
            <p:cNvPr id="28" name="Object 1"/>
            <p:cNvGraphicFramePr>
              <a:graphicFrameLocks noChangeAspect="1"/>
            </p:cNvGraphicFramePr>
            <p:nvPr/>
          </p:nvGraphicFramePr>
          <p:xfrm>
            <a:off x="7848600" y="2209800"/>
            <a:ext cx="990600" cy="990600"/>
          </p:xfrm>
          <a:graphic>
            <a:graphicData uri="http://schemas.openxmlformats.org/presentationml/2006/ole">
              <mc:AlternateContent xmlns:mc="http://schemas.openxmlformats.org/markup-compatibility/2006">
                <mc:Choice xmlns:v="urn:schemas-microsoft-com:vml" Requires="v">
                  <p:oleObj spid="_x0000_s1085" name="Acrobat Document" r:id="rId9" imgW="4800600" imgH="4800600" progId="AcroExch.Document.7">
                    <p:embed/>
                  </p:oleObj>
                </mc:Choice>
                <mc:Fallback>
                  <p:oleObj name="Acrobat Document" r:id="rId9" imgW="4800600" imgH="4800600" progId="AcroExch.Document.7">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8600" y="2209800"/>
                          <a:ext cx="990600"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9" name="Picture 28" descr="roc-CGH.jpg"/>
            <p:cNvPicPr>
              <a:picLocks noChangeAspect="1"/>
            </p:cNvPicPr>
            <p:nvPr/>
          </p:nvPicPr>
          <p:blipFill>
            <a:blip r:embed="rId11" cstate="print"/>
            <a:stretch>
              <a:fillRect/>
            </a:stretch>
          </p:blipFill>
          <p:spPr>
            <a:xfrm>
              <a:off x="7239000" y="2971800"/>
              <a:ext cx="1119346" cy="838200"/>
            </a:xfrm>
            <a:prstGeom prst="rect">
              <a:avLst/>
            </a:prstGeom>
          </p:spPr>
        </p:pic>
        <p:pic>
          <p:nvPicPr>
            <p:cNvPr id="30" name="Picture 29" descr="NetworkInWeb42M.validatedCNVEs.png"/>
            <p:cNvPicPr>
              <a:picLocks noChangeAspect="1"/>
            </p:cNvPicPr>
            <p:nvPr/>
          </p:nvPicPr>
          <p:blipFill>
            <a:blip r:embed="rId12" cstate="print"/>
            <a:stretch>
              <a:fillRect/>
            </a:stretch>
          </p:blipFill>
          <p:spPr>
            <a:xfrm>
              <a:off x="7848600" y="3352800"/>
              <a:ext cx="1138560" cy="1005544"/>
            </a:xfrm>
            <a:prstGeom prst="rect">
              <a:avLst/>
            </a:prstGeom>
          </p:spPr>
        </p:pic>
      </p:grpSp>
      <p:grpSp>
        <p:nvGrpSpPr>
          <p:cNvPr id="31" name="Group 30"/>
          <p:cNvGrpSpPr/>
          <p:nvPr/>
        </p:nvGrpSpPr>
        <p:grpSpPr>
          <a:xfrm>
            <a:off x="3686981" y="2548478"/>
            <a:ext cx="2114550" cy="2673392"/>
            <a:chOff x="4343400" y="1752600"/>
            <a:chExt cx="2114550" cy="2673392"/>
          </a:xfrm>
        </p:grpSpPr>
        <p:pic>
          <p:nvPicPr>
            <p:cNvPr id="32" name="Picture 31" descr="blackbox.png.gif"/>
            <p:cNvPicPr>
              <a:picLocks noChangeAspect="1"/>
            </p:cNvPicPr>
            <p:nvPr/>
          </p:nvPicPr>
          <p:blipFill>
            <a:blip r:embed="rId13" cstate="print"/>
            <a:stretch>
              <a:fillRect/>
            </a:stretch>
          </p:blipFill>
          <p:spPr>
            <a:xfrm>
              <a:off x="4343400" y="1752600"/>
              <a:ext cx="2114550" cy="1691640"/>
            </a:xfrm>
            <a:prstGeom prst="rect">
              <a:avLst/>
            </a:prstGeom>
          </p:spPr>
        </p:pic>
        <p:pic>
          <p:nvPicPr>
            <p:cNvPr id="33" name="Picture 32" descr="bioinformaticians.png"/>
            <p:cNvPicPr>
              <a:picLocks noChangeAspect="1"/>
            </p:cNvPicPr>
            <p:nvPr/>
          </p:nvPicPr>
          <p:blipFill>
            <a:blip r:embed="rId14" cstate="print"/>
            <a:stretch>
              <a:fillRect/>
            </a:stretch>
          </p:blipFill>
          <p:spPr>
            <a:xfrm>
              <a:off x="4343400" y="3484024"/>
              <a:ext cx="1361854" cy="941968"/>
            </a:xfrm>
            <a:prstGeom prst="rect">
              <a:avLst/>
            </a:prstGeom>
          </p:spPr>
        </p:pic>
      </p:grpSp>
      <p:pic>
        <p:nvPicPr>
          <p:cNvPr id="36" name="Picture 35"/>
          <p:cNvPicPr>
            <a:picLocks noChangeAspect="1"/>
          </p:cNvPicPr>
          <p:nvPr/>
        </p:nvPicPr>
        <p:blipFill>
          <a:blip r:embed="rId15"/>
          <a:stretch>
            <a:fillRect/>
          </a:stretch>
        </p:blipFill>
        <p:spPr>
          <a:xfrm>
            <a:off x="1479950" y="5247270"/>
            <a:ext cx="1210734" cy="1234948"/>
          </a:xfrm>
          <a:prstGeom prst="rect">
            <a:avLst/>
          </a:prstGeom>
        </p:spPr>
      </p:pic>
      <p:sp>
        <p:nvSpPr>
          <p:cNvPr id="38" name="Title 1"/>
          <p:cNvSpPr txBox="1">
            <a:spLocks/>
          </p:cNvSpPr>
          <p:nvPr/>
        </p:nvSpPr>
        <p:spPr>
          <a:xfrm>
            <a:off x="1032439" y="5420039"/>
            <a:ext cx="7108007"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Human Genetics</a:t>
            </a:r>
          </a:p>
        </p:txBody>
      </p:sp>
    </p:spTree>
    <p:extLst>
      <p:ext uri="{BB962C8B-B14F-4D97-AF65-F5344CB8AC3E}">
        <p14:creationId xmlns:p14="http://schemas.microsoft.com/office/powerpoint/2010/main" val="1328294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a:t>MicroRNAs (</a:t>
            </a:r>
            <a:r>
              <a:rPr lang="en-US" dirty="0" err="1"/>
              <a:t>miRNAs</a:t>
            </a:r>
            <a:r>
              <a:rPr lang="en-US" dirty="0"/>
              <a:t>) are small (22 nucleotides) non-coding regulatory RNAs. </a:t>
            </a:r>
          </a:p>
          <a:p>
            <a:r>
              <a:rPr lang="en-US" dirty="0" err="1"/>
              <a:t>miRNAs</a:t>
            </a:r>
            <a:r>
              <a:rPr lang="en-US" dirty="0"/>
              <a:t> regulate gene expression by targeting complementary mRNA for translational blockade or degradation. </a:t>
            </a:r>
          </a:p>
          <a:p>
            <a:r>
              <a:rPr lang="en-US" dirty="0"/>
              <a:t>Differential </a:t>
            </a:r>
            <a:r>
              <a:rPr lang="en-US" dirty="0" err="1"/>
              <a:t>miRNA</a:t>
            </a:r>
            <a:r>
              <a:rPr lang="en-US" dirty="0"/>
              <a:t> expression and </a:t>
            </a:r>
            <a:r>
              <a:rPr lang="en-US" dirty="0" err="1"/>
              <a:t>miRNA</a:t>
            </a:r>
            <a:r>
              <a:rPr lang="en-US" dirty="0"/>
              <a:t> </a:t>
            </a:r>
            <a:r>
              <a:rPr lang="en-US" dirty="0" err="1"/>
              <a:t>dysregulation</a:t>
            </a:r>
            <a:r>
              <a:rPr lang="en-US" dirty="0"/>
              <a:t> have been associated with cancer signatures, including ovarian cancer. </a:t>
            </a:r>
          </a:p>
          <a:p>
            <a:r>
              <a:rPr lang="en-US" dirty="0"/>
              <a:t>A study by The Cancer Genome Atlas (TCGA) examined mRNA transcription and </a:t>
            </a:r>
            <a:r>
              <a:rPr lang="en-US" dirty="0" err="1"/>
              <a:t>miRNA</a:t>
            </a:r>
            <a:r>
              <a:rPr lang="en-US" dirty="0"/>
              <a:t> expression in high grade serous ovarian cancer, and found three </a:t>
            </a:r>
            <a:r>
              <a:rPr lang="en-US" dirty="0" err="1"/>
              <a:t>miRNA</a:t>
            </a:r>
            <a:r>
              <a:rPr lang="en-US" dirty="0"/>
              <a:t> subtypes.</a:t>
            </a:r>
          </a:p>
        </p:txBody>
      </p:sp>
      <p:pic>
        <p:nvPicPr>
          <p:cNvPr id="5" name="Picture 4" descr="UNCC_Logo_4c.jpg"/>
          <p:cNvPicPr>
            <a:picLocks noChangeAspect="1"/>
          </p:cNvPicPr>
          <p:nvPr/>
        </p:nvPicPr>
        <p:blipFill>
          <a:blip r:embed="rId2"/>
          <a:stretch>
            <a:fillRect/>
          </a:stretch>
        </p:blipFill>
        <p:spPr>
          <a:xfrm>
            <a:off x="0" y="0"/>
            <a:ext cx="1752600" cy="779907"/>
          </a:xfrm>
          <a:prstGeom prst="rect">
            <a:avLst/>
          </a:prstGeom>
        </p:spPr>
      </p:pic>
      <p:sp>
        <p:nvSpPr>
          <p:cNvPr id="2" name="Title 1"/>
          <p:cNvSpPr>
            <a:spLocks noGrp="1"/>
          </p:cNvSpPr>
          <p:nvPr>
            <p:ph type="title"/>
          </p:nvPr>
        </p:nvSpPr>
        <p:spPr>
          <a:xfrm>
            <a:off x="457200" y="381000"/>
            <a:ext cx="8229600" cy="1143000"/>
          </a:xfrm>
        </p:spPr>
        <p:txBody>
          <a:bodyPr/>
          <a:lstStyle/>
          <a:p>
            <a:r>
              <a:rPr lang="en-US" dirty="0"/>
              <a:t>MicroRNAs and Ovarian Cancer</a:t>
            </a:r>
          </a:p>
        </p:txBody>
      </p:sp>
      <p:sp>
        <p:nvSpPr>
          <p:cNvPr id="6"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30</a:t>
            </a:fld>
            <a:endParaRPr lang="en-US" dirty="0"/>
          </a:p>
        </p:txBody>
      </p:sp>
      <p:pic>
        <p:nvPicPr>
          <p:cNvPr id="10" name="Picture 9" descr="tcga-dp_logo.png"/>
          <p:cNvPicPr>
            <a:picLocks noChangeAspect="1"/>
          </p:cNvPicPr>
          <p:nvPr/>
        </p:nvPicPr>
        <p:blipFill>
          <a:blip r:embed="rId3"/>
          <a:stretch>
            <a:fillRect/>
          </a:stretch>
        </p:blipFill>
        <p:spPr>
          <a:xfrm>
            <a:off x="2590800" y="5530009"/>
            <a:ext cx="6375400" cy="685800"/>
          </a:xfrm>
          <a:prstGeom prst="rect">
            <a:avLst/>
          </a:prstGeom>
        </p:spPr>
      </p:pic>
    </p:spTree>
    <p:extLst>
      <p:ext uri="{BB962C8B-B14F-4D97-AF65-F5344CB8AC3E}">
        <p14:creationId xmlns:p14="http://schemas.microsoft.com/office/powerpoint/2010/main" val="187029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and Approach</a:t>
            </a:r>
          </a:p>
        </p:txBody>
      </p:sp>
      <p:sp>
        <p:nvSpPr>
          <p:cNvPr id="3" name="Content Placeholder 2"/>
          <p:cNvSpPr>
            <a:spLocks noGrp="1"/>
          </p:cNvSpPr>
          <p:nvPr>
            <p:ph idx="1"/>
          </p:nvPr>
        </p:nvSpPr>
        <p:spPr/>
        <p:txBody>
          <a:bodyPr>
            <a:normAutofit fontScale="92500"/>
          </a:bodyPr>
          <a:lstStyle/>
          <a:p>
            <a:pPr>
              <a:defRPr/>
            </a:pPr>
            <a:r>
              <a:rPr lang="en-US" altLang="zh-TW" dirty="0"/>
              <a:t>How does </a:t>
            </a:r>
            <a:r>
              <a:rPr lang="en-US" altLang="zh-TW" dirty="0" err="1"/>
              <a:t>miRNA</a:t>
            </a:r>
            <a:r>
              <a:rPr lang="en-US" altLang="zh-TW" dirty="0"/>
              <a:t> affect gene expression in ovarian cancer both locally and distally? </a:t>
            </a:r>
          </a:p>
          <a:p>
            <a:pPr>
              <a:defRPr/>
            </a:pPr>
            <a:r>
              <a:rPr lang="en-US" dirty="0"/>
              <a:t>What’s the underlying network for such effect?</a:t>
            </a:r>
          </a:p>
          <a:p>
            <a:pPr>
              <a:defRPr/>
            </a:pPr>
            <a:r>
              <a:rPr lang="en-US" altLang="zh-TW" dirty="0"/>
              <a:t>Borrowed the idea from gene expression quantitative trait loci (</a:t>
            </a:r>
            <a:r>
              <a:rPr lang="en-US" altLang="zh-TW" dirty="0" err="1"/>
              <a:t>eQTL</a:t>
            </a:r>
            <a:r>
              <a:rPr lang="en-US" altLang="zh-TW" dirty="0"/>
              <a:t>) mapping.</a:t>
            </a:r>
          </a:p>
          <a:p>
            <a:pPr>
              <a:defRPr/>
            </a:pPr>
            <a:r>
              <a:rPr lang="en-US" altLang="zh-TW" dirty="0"/>
              <a:t>Genome-wide mapping of </a:t>
            </a:r>
            <a:r>
              <a:rPr lang="en-US" altLang="zh-TW" dirty="0" err="1"/>
              <a:t>miRNA</a:t>
            </a:r>
            <a:r>
              <a:rPr lang="en-US" altLang="zh-TW" dirty="0"/>
              <a:t>-gene expression quantitative trait loci (</a:t>
            </a:r>
            <a:r>
              <a:rPr lang="en-US" altLang="zh-TW" dirty="0" err="1"/>
              <a:t>ieQTL</a:t>
            </a:r>
            <a:r>
              <a:rPr lang="en-US" altLang="zh-TW" dirty="0"/>
              <a:t>) using the ovarian cancer data from The Cancer Genome Atlas (TCGA).</a:t>
            </a:r>
          </a:p>
          <a:p>
            <a:pPr>
              <a:defRPr/>
            </a:pPr>
            <a:endParaRPr lang="en-US" altLang="zh-TW" dirty="0"/>
          </a:p>
        </p:txBody>
      </p:sp>
      <p:pic>
        <p:nvPicPr>
          <p:cNvPr id="5" name="Picture 4" descr="UNCC_Logo_4c.jpg"/>
          <p:cNvPicPr>
            <a:picLocks noChangeAspect="1"/>
          </p:cNvPicPr>
          <p:nvPr/>
        </p:nvPicPr>
        <p:blipFill>
          <a:blip r:embed="rId3"/>
          <a:stretch>
            <a:fillRect/>
          </a:stretch>
        </p:blipFill>
        <p:spPr>
          <a:xfrm>
            <a:off x="0" y="0"/>
            <a:ext cx="1752600" cy="779907"/>
          </a:xfrm>
          <a:prstGeom prst="rect">
            <a:avLst/>
          </a:prstGeom>
        </p:spPr>
      </p:pic>
      <p:sp>
        <p:nvSpPr>
          <p:cNvPr id="6"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31</a:t>
            </a:fld>
            <a:endParaRPr lang="en-US" dirty="0"/>
          </a:p>
        </p:txBody>
      </p:sp>
    </p:spTree>
    <p:extLst>
      <p:ext uri="{BB962C8B-B14F-4D97-AF65-F5344CB8AC3E}">
        <p14:creationId xmlns:p14="http://schemas.microsoft.com/office/powerpoint/2010/main" val="109413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CC_Logo_4c.jpg"/>
          <p:cNvPicPr>
            <a:picLocks noChangeAspect="1"/>
          </p:cNvPicPr>
          <p:nvPr/>
        </p:nvPicPr>
        <p:blipFill>
          <a:blip r:embed="rId3"/>
          <a:stretch>
            <a:fillRect/>
          </a:stretch>
        </p:blipFill>
        <p:spPr>
          <a:xfrm>
            <a:off x="0" y="0"/>
            <a:ext cx="1752600" cy="779907"/>
          </a:xfrm>
          <a:prstGeom prst="rect">
            <a:avLst/>
          </a:prstGeom>
        </p:spPr>
      </p:pic>
      <p:sp>
        <p:nvSpPr>
          <p:cNvPr id="8" name="Title 7"/>
          <p:cNvSpPr>
            <a:spLocks noGrp="1"/>
          </p:cNvSpPr>
          <p:nvPr>
            <p:ph type="title"/>
          </p:nvPr>
        </p:nvSpPr>
        <p:spPr/>
        <p:txBody>
          <a:bodyPr/>
          <a:lstStyle/>
          <a:p>
            <a:endParaRPr lang="en-US"/>
          </a:p>
        </p:txBody>
      </p:sp>
      <p:pic>
        <p:nvPicPr>
          <p:cNvPr id="9" name="Content Placeholder 3" descr="Figure1.pdf"/>
          <p:cNvPicPr>
            <a:picLocks noGrp="1" noChangeAspect="1"/>
          </p:cNvPicPr>
          <p:nvPr>
            <p:ph idx="1"/>
          </p:nvPr>
        </p:nvPicPr>
        <p:blipFill rotWithShape="1">
          <a:blip r:embed="rId4">
            <a:extLst>
              <a:ext uri="{28A0092B-C50C-407E-A947-70E740481C1C}">
                <a14:useLocalDpi xmlns:a14="http://schemas.microsoft.com/office/drawing/2010/main" val="0"/>
              </a:ext>
            </a:extLst>
          </a:blip>
          <a:srcRect t="1519" b="7991"/>
          <a:stretch/>
        </p:blipFill>
        <p:spPr>
          <a:xfrm>
            <a:off x="1652493" y="-679758"/>
            <a:ext cx="6385859" cy="7477994"/>
          </a:xfrm>
        </p:spPr>
      </p:pic>
    </p:spTree>
    <p:extLst>
      <p:ext uri="{BB962C8B-B14F-4D97-AF65-F5344CB8AC3E}">
        <p14:creationId xmlns:p14="http://schemas.microsoft.com/office/powerpoint/2010/main" val="667574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578220"/>
            <a:ext cx="9144000" cy="6288244"/>
          </a:xfrm>
          <a:prstGeom prst="rect">
            <a:avLst/>
          </a:prstGeom>
        </p:spPr>
      </p:pic>
      <p:pic>
        <p:nvPicPr>
          <p:cNvPr id="5" name="Picture 4" descr="UNCC_Logo_4c.jpg"/>
          <p:cNvPicPr>
            <a:picLocks noChangeAspect="1"/>
          </p:cNvPicPr>
          <p:nvPr/>
        </p:nvPicPr>
        <p:blipFill>
          <a:blip r:embed="rId4"/>
          <a:stretch>
            <a:fillRect/>
          </a:stretch>
        </p:blipFill>
        <p:spPr>
          <a:xfrm>
            <a:off x="0" y="0"/>
            <a:ext cx="1752600" cy="779907"/>
          </a:xfrm>
          <a:prstGeom prst="rect">
            <a:avLst/>
          </a:prstGeom>
        </p:spPr>
      </p:pic>
    </p:spTree>
    <p:extLst>
      <p:ext uri="{BB962C8B-B14F-4D97-AF65-F5344CB8AC3E}">
        <p14:creationId xmlns:p14="http://schemas.microsoft.com/office/powerpoint/2010/main" val="4074989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r>
              <a:rPr lang="en-US" sz="4000" dirty="0"/>
              <a:t>Multi-</a:t>
            </a:r>
            <a:r>
              <a:rPr lang="en-US" sz="4000" dirty="0" err="1"/>
              <a:t>Omics</a:t>
            </a:r>
            <a:r>
              <a:rPr lang="en-US" sz="4000" dirty="0"/>
              <a:t> Data Integration</a:t>
            </a:r>
          </a:p>
        </p:txBody>
      </p:sp>
      <p:sp>
        <p:nvSpPr>
          <p:cNvPr id="5" name="Right Arrow 4"/>
          <p:cNvSpPr/>
          <p:nvPr/>
        </p:nvSpPr>
        <p:spPr>
          <a:xfrm>
            <a:off x="5867400" y="3733800"/>
            <a:ext cx="457200" cy="3048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41"/>
          <p:cNvGrpSpPr/>
          <p:nvPr/>
        </p:nvGrpSpPr>
        <p:grpSpPr>
          <a:xfrm>
            <a:off x="6477000" y="1905000"/>
            <a:ext cx="2200609" cy="2493407"/>
            <a:chOff x="6657641" y="3593068"/>
            <a:chExt cx="2200609" cy="2493407"/>
          </a:xfrm>
        </p:grpSpPr>
        <p:pic>
          <p:nvPicPr>
            <p:cNvPr id="7" name="Picture 5"/>
            <p:cNvPicPr>
              <a:picLocks noChangeAspect="1" noChangeArrowheads="1"/>
            </p:cNvPicPr>
            <p:nvPr/>
          </p:nvPicPr>
          <p:blipFill>
            <a:blip r:embed="rId2" cstate="print"/>
            <a:srcRect/>
            <a:stretch>
              <a:fillRect/>
            </a:stretch>
          </p:blipFill>
          <p:spPr bwMode="auto">
            <a:xfrm>
              <a:off x="6781800" y="4178626"/>
              <a:ext cx="2076450" cy="1907849"/>
            </a:xfrm>
            <a:prstGeom prst="rect">
              <a:avLst/>
            </a:prstGeom>
            <a:noFill/>
            <a:ln w="9525">
              <a:noFill/>
              <a:miter lim="800000"/>
              <a:headEnd/>
              <a:tailEnd/>
            </a:ln>
          </p:spPr>
        </p:pic>
        <p:sp>
          <p:nvSpPr>
            <p:cNvPr id="8" name="TextBox 7"/>
            <p:cNvSpPr txBox="1"/>
            <p:nvPr/>
          </p:nvSpPr>
          <p:spPr>
            <a:xfrm>
              <a:off x="6657641" y="3593068"/>
              <a:ext cx="2181559" cy="369332"/>
            </a:xfrm>
            <a:prstGeom prst="rect">
              <a:avLst/>
            </a:prstGeom>
            <a:noFill/>
          </p:spPr>
          <p:txBody>
            <a:bodyPr wrap="none" rtlCol="0">
              <a:spAutoFit/>
            </a:bodyPr>
            <a:lstStyle/>
            <a:p>
              <a:r>
                <a:rPr lang="en-US" b="1" dirty="0">
                  <a:solidFill>
                    <a:schemeClr val="accent1">
                      <a:lumMod val="75000"/>
                    </a:schemeClr>
                  </a:solidFill>
                </a:rPr>
                <a:t>Phenotypic Variation</a:t>
              </a:r>
            </a:p>
          </p:txBody>
        </p:sp>
      </p:grpSp>
      <p:grpSp>
        <p:nvGrpSpPr>
          <p:cNvPr id="3" name="Group 143"/>
          <p:cNvGrpSpPr/>
          <p:nvPr/>
        </p:nvGrpSpPr>
        <p:grpSpPr>
          <a:xfrm>
            <a:off x="3581400" y="2590800"/>
            <a:ext cx="2683940" cy="2350532"/>
            <a:chOff x="3429000" y="3593068"/>
            <a:chExt cx="2683940" cy="2350532"/>
          </a:xfrm>
        </p:grpSpPr>
        <p:sp>
          <p:nvSpPr>
            <p:cNvPr id="10" name="TextBox 9"/>
            <p:cNvSpPr txBox="1"/>
            <p:nvPr/>
          </p:nvSpPr>
          <p:spPr>
            <a:xfrm>
              <a:off x="3429000" y="3593068"/>
              <a:ext cx="2683940" cy="369332"/>
            </a:xfrm>
            <a:prstGeom prst="rect">
              <a:avLst/>
            </a:prstGeom>
            <a:noFill/>
          </p:spPr>
          <p:txBody>
            <a:bodyPr wrap="none" rtlCol="0">
              <a:spAutoFit/>
            </a:bodyPr>
            <a:lstStyle/>
            <a:p>
              <a:r>
                <a:rPr lang="en-US" b="1" dirty="0">
                  <a:solidFill>
                    <a:schemeClr val="accent1">
                      <a:lumMod val="75000"/>
                    </a:schemeClr>
                  </a:solidFill>
                </a:rPr>
                <a:t>Gene Expression Variation</a:t>
              </a:r>
            </a:p>
          </p:txBody>
        </p:sp>
        <p:grpSp>
          <p:nvGrpSpPr>
            <p:cNvPr id="6" name="Group 124"/>
            <p:cNvGrpSpPr/>
            <p:nvPr/>
          </p:nvGrpSpPr>
          <p:grpSpPr>
            <a:xfrm>
              <a:off x="3558838" y="4038600"/>
              <a:ext cx="2308562" cy="1905000"/>
              <a:chOff x="5715000" y="3276600"/>
              <a:chExt cx="3096851" cy="1981200"/>
            </a:xfrm>
          </p:grpSpPr>
          <p:grpSp>
            <p:nvGrpSpPr>
              <p:cNvPr id="9" name="Group 168"/>
              <p:cNvGrpSpPr/>
              <p:nvPr/>
            </p:nvGrpSpPr>
            <p:grpSpPr>
              <a:xfrm>
                <a:off x="5715000" y="3276600"/>
                <a:ext cx="2972261" cy="381000"/>
                <a:chOff x="5715000" y="3021980"/>
                <a:chExt cx="2972261" cy="920276"/>
              </a:xfrm>
            </p:grpSpPr>
            <p:cxnSp>
              <p:nvCxnSpPr>
                <p:cNvPr id="25" name="Straight Connector 24"/>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1" name="Group 174"/>
              <p:cNvGrpSpPr/>
              <p:nvPr/>
            </p:nvGrpSpPr>
            <p:grpSpPr>
              <a:xfrm>
                <a:off x="5715000" y="3523785"/>
                <a:ext cx="2982951" cy="435722"/>
                <a:chOff x="5715000" y="3523785"/>
                <a:chExt cx="2982951" cy="435722"/>
              </a:xfrm>
            </p:grpSpPr>
            <p:cxnSp>
              <p:nvCxnSpPr>
                <p:cNvPr id="23" name="Straight Connector 22"/>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2" name="Group 177"/>
              <p:cNvGrpSpPr/>
              <p:nvPr/>
            </p:nvGrpSpPr>
            <p:grpSpPr>
              <a:xfrm>
                <a:off x="5715000" y="3836020"/>
                <a:ext cx="2971800" cy="379141"/>
                <a:chOff x="5715000" y="3836020"/>
                <a:chExt cx="2971800" cy="379141"/>
              </a:xfrm>
            </p:grpSpPr>
            <p:cxnSp>
              <p:nvCxnSpPr>
                <p:cNvPr id="21" name="Straight Connector 20"/>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3" name="Group 183"/>
              <p:cNvGrpSpPr/>
              <p:nvPr/>
            </p:nvGrpSpPr>
            <p:grpSpPr>
              <a:xfrm>
                <a:off x="5791200" y="4396565"/>
                <a:ext cx="3020651" cy="404035"/>
                <a:chOff x="5791200" y="4320365"/>
                <a:chExt cx="3020651" cy="541567"/>
              </a:xfrm>
            </p:grpSpPr>
            <p:cxnSp>
              <p:nvCxnSpPr>
                <p:cNvPr id="19" name="Straight Connector 18"/>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5865541"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4" name="Group 188"/>
              <p:cNvGrpSpPr/>
              <p:nvPr/>
            </p:nvGrpSpPr>
            <p:grpSpPr>
              <a:xfrm>
                <a:off x="5771138" y="4860073"/>
                <a:ext cx="2991862" cy="397727"/>
                <a:chOff x="5791200" y="4783873"/>
                <a:chExt cx="2991862" cy="613317"/>
              </a:xfrm>
            </p:grpSpPr>
            <p:cxnSp>
              <p:nvCxnSpPr>
                <p:cNvPr id="17" name="Straight Connector 16"/>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grpSp>
      <p:grpSp>
        <p:nvGrpSpPr>
          <p:cNvPr id="15" name="Group 27"/>
          <p:cNvGrpSpPr/>
          <p:nvPr/>
        </p:nvGrpSpPr>
        <p:grpSpPr>
          <a:xfrm>
            <a:off x="304800" y="1905000"/>
            <a:ext cx="3124200" cy="2133655"/>
            <a:chOff x="152400" y="3733800"/>
            <a:chExt cx="3124200" cy="2133655"/>
          </a:xfrm>
        </p:grpSpPr>
        <p:grpSp>
          <p:nvGrpSpPr>
            <p:cNvPr id="16" name="Group 12"/>
            <p:cNvGrpSpPr/>
            <p:nvPr/>
          </p:nvGrpSpPr>
          <p:grpSpPr>
            <a:xfrm>
              <a:off x="152400" y="3733800"/>
              <a:ext cx="3124200" cy="2133655"/>
              <a:chOff x="0" y="3593068"/>
              <a:chExt cx="3124200" cy="2133655"/>
            </a:xfrm>
          </p:grpSpPr>
          <p:sp>
            <p:nvSpPr>
              <p:cNvPr id="35" name="TextBox 34"/>
              <p:cNvSpPr txBox="1"/>
              <p:nvPr/>
            </p:nvSpPr>
            <p:spPr>
              <a:xfrm>
                <a:off x="533400" y="3593068"/>
                <a:ext cx="1840119" cy="369332"/>
              </a:xfrm>
              <a:prstGeom prst="rect">
                <a:avLst/>
              </a:prstGeom>
              <a:noFill/>
            </p:spPr>
            <p:txBody>
              <a:bodyPr wrap="none" rtlCol="0">
                <a:spAutoFit/>
              </a:bodyPr>
              <a:lstStyle/>
              <a:p>
                <a:r>
                  <a:rPr lang="en-US" b="1" dirty="0">
                    <a:solidFill>
                      <a:schemeClr val="accent1">
                        <a:lumMod val="75000"/>
                      </a:schemeClr>
                    </a:solidFill>
                  </a:rPr>
                  <a:t>Genetic Variation</a:t>
                </a:r>
              </a:p>
            </p:txBody>
          </p:sp>
          <p:grpSp>
            <p:nvGrpSpPr>
              <p:cNvPr id="27" name="Group 75"/>
              <p:cNvGrpSpPr/>
              <p:nvPr/>
            </p:nvGrpSpPr>
            <p:grpSpPr>
              <a:xfrm>
                <a:off x="0" y="4114800"/>
                <a:ext cx="3124200" cy="1611923"/>
                <a:chOff x="685800" y="3352800"/>
                <a:chExt cx="4191000" cy="1676400"/>
              </a:xfrm>
            </p:grpSpPr>
            <p:sp>
              <p:nvSpPr>
                <p:cNvPr id="37" name="TextBox 36"/>
                <p:cNvSpPr txBox="1"/>
                <p:nvPr/>
              </p:nvSpPr>
              <p:spPr>
                <a:xfrm>
                  <a:off x="838200" y="3352800"/>
                  <a:ext cx="800219" cy="276999"/>
                </a:xfrm>
                <a:prstGeom prst="rect">
                  <a:avLst/>
                </a:prstGeom>
                <a:noFill/>
              </p:spPr>
              <p:txBody>
                <a:bodyPr wrap="none" rtlCol="0">
                  <a:spAutoFit/>
                </a:bodyPr>
                <a:lstStyle/>
                <a:p>
                  <a:r>
                    <a:rPr lang="en-US" sz="1200" dirty="0"/>
                    <a:t>Sample_1</a:t>
                  </a:r>
                </a:p>
              </p:txBody>
            </p:sp>
            <p:sp>
              <p:nvSpPr>
                <p:cNvPr id="38" name="TextBox 37"/>
                <p:cNvSpPr txBox="1"/>
                <p:nvPr/>
              </p:nvSpPr>
              <p:spPr>
                <a:xfrm>
                  <a:off x="838200" y="3609201"/>
                  <a:ext cx="800219" cy="276999"/>
                </a:xfrm>
                <a:prstGeom prst="rect">
                  <a:avLst/>
                </a:prstGeom>
                <a:noFill/>
              </p:spPr>
              <p:txBody>
                <a:bodyPr wrap="none" rtlCol="0">
                  <a:spAutoFit/>
                </a:bodyPr>
                <a:lstStyle/>
                <a:p>
                  <a:r>
                    <a:rPr lang="en-US" sz="1200" dirty="0"/>
                    <a:t>Sample_2</a:t>
                  </a:r>
                </a:p>
              </p:txBody>
            </p:sp>
            <p:sp>
              <p:nvSpPr>
                <p:cNvPr id="39" name="TextBox 38"/>
                <p:cNvSpPr txBox="1"/>
                <p:nvPr/>
              </p:nvSpPr>
              <p:spPr>
                <a:xfrm>
                  <a:off x="838200" y="3886200"/>
                  <a:ext cx="800219" cy="276999"/>
                </a:xfrm>
                <a:prstGeom prst="rect">
                  <a:avLst/>
                </a:prstGeom>
                <a:noFill/>
              </p:spPr>
              <p:txBody>
                <a:bodyPr wrap="none" rtlCol="0">
                  <a:spAutoFit/>
                </a:bodyPr>
                <a:lstStyle/>
                <a:p>
                  <a:r>
                    <a:rPr lang="en-US" sz="1200" dirty="0"/>
                    <a:t>Sample_3</a:t>
                  </a:r>
                </a:p>
              </p:txBody>
            </p:sp>
            <p:sp>
              <p:nvSpPr>
                <p:cNvPr id="40" name="TextBox 39"/>
                <p:cNvSpPr txBox="1"/>
                <p:nvPr/>
              </p:nvSpPr>
              <p:spPr>
                <a:xfrm>
                  <a:off x="798377" y="4724400"/>
                  <a:ext cx="801823" cy="276999"/>
                </a:xfrm>
                <a:prstGeom prst="rect">
                  <a:avLst/>
                </a:prstGeom>
                <a:noFill/>
              </p:spPr>
              <p:txBody>
                <a:bodyPr wrap="none" rtlCol="0">
                  <a:spAutoFit/>
                </a:bodyPr>
                <a:lstStyle/>
                <a:p>
                  <a:r>
                    <a:rPr lang="en-US" sz="1200" dirty="0" err="1"/>
                    <a:t>Sample_n</a:t>
                  </a:r>
                  <a:endParaRPr lang="en-US" sz="1200" dirty="0"/>
                </a:p>
              </p:txBody>
            </p:sp>
            <p:sp>
              <p:nvSpPr>
                <p:cNvPr id="41" name="TextBox 40"/>
                <p:cNvSpPr txBox="1"/>
                <p:nvPr/>
              </p:nvSpPr>
              <p:spPr>
                <a:xfrm>
                  <a:off x="685800" y="4419600"/>
                  <a:ext cx="926857" cy="276999"/>
                </a:xfrm>
                <a:prstGeom prst="rect">
                  <a:avLst/>
                </a:prstGeom>
                <a:noFill/>
              </p:spPr>
              <p:txBody>
                <a:bodyPr wrap="none" rtlCol="0">
                  <a:spAutoFit/>
                </a:bodyPr>
                <a:lstStyle/>
                <a:p>
                  <a:r>
                    <a:rPr lang="en-US" sz="1200" dirty="0"/>
                    <a:t>Sample_n-1</a:t>
                  </a:r>
                </a:p>
              </p:txBody>
            </p:sp>
            <p:sp>
              <p:nvSpPr>
                <p:cNvPr id="42" name="Rectangle 41"/>
                <p:cNvSpPr/>
                <p:nvPr/>
              </p:nvSpPr>
              <p:spPr>
                <a:xfrm>
                  <a:off x="985896" y="4114800"/>
                  <a:ext cx="385704" cy="157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43" name="Straight Connector 42"/>
                <p:cNvCxnSpPr/>
                <p:nvPr/>
              </p:nvCxnSpPr>
              <p:spPr>
                <a:xfrm>
                  <a:off x="190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62400" y="34290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981200" y="34290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1905000" y="37338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895600" y="4495800"/>
                  <a:ext cx="381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90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895600" y="4876800"/>
                  <a:ext cx="381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962400" y="39624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Rectangle 50"/>
                <p:cNvSpPr/>
                <p:nvPr/>
              </p:nvSpPr>
              <p:spPr>
                <a:xfrm>
                  <a:off x="1981200" y="39624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19050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962400" y="44958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Rectangle 53"/>
                <p:cNvSpPr/>
                <p:nvPr/>
              </p:nvSpPr>
              <p:spPr>
                <a:xfrm>
                  <a:off x="1981200" y="44958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19050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1981200" y="48768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Isosceles Triangle 28"/>
            <p:cNvSpPr/>
            <p:nvPr/>
          </p:nvSpPr>
          <p:spPr>
            <a:xfrm flipH="1" flipV="1">
              <a:off x="2286000" y="4572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flipH="1" flipV="1">
              <a:off x="2286000" y="5334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flipH="1" flipV="1">
              <a:off x="2286000" y="5715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flipH="1" flipV="1">
              <a:off x="1676400" y="43434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flipH="1" flipV="1">
              <a:off x="1676400" y="4572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flipH="1" flipV="1">
              <a:off x="1676400" y="5715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61"/>
          <p:cNvGrpSpPr/>
          <p:nvPr/>
        </p:nvGrpSpPr>
        <p:grpSpPr>
          <a:xfrm>
            <a:off x="2209800" y="990600"/>
            <a:ext cx="5334000" cy="1038999"/>
            <a:chOff x="2209800" y="990600"/>
            <a:chExt cx="5334000" cy="1038999"/>
          </a:xfrm>
        </p:grpSpPr>
        <p:sp>
          <p:nvSpPr>
            <p:cNvPr id="58" name="Curved Down Arrow 26"/>
            <p:cNvSpPr/>
            <p:nvPr/>
          </p:nvSpPr>
          <p:spPr>
            <a:xfrm>
              <a:off x="2209800" y="990600"/>
              <a:ext cx="5334000" cy="990600"/>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59" name="TextBox 58"/>
            <p:cNvSpPr txBox="1"/>
            <p:nvPr/>
          </p:nvSpPr>
          <p:spPr>
            <a:xfrm>
              <a:off x="2895600" y="1383268"/>
              <a:ext cx="4013471" cy="646331"/>
            </a:xfrm>
            <a:prstGeom prst="rect">
              <a:avLst/>
            </a:prstGeom>
            <a:noFill/>
          </p:spPr>
          <p:txBody>
            <a:bodyPr wrap="none" rtlCol="0">
              <a:spAutoFit/>
            </a:bodyPr>
            <a:lstStyle/>
            <a:p>
              <a:r>
                <a:rPr lang="en-US" dirty="0"/>
                <a:t>Genome Wide Association Study (GWAS)</a:t>
              </a:r>
            </a:p>
            <a:p>
              <a:pPr algn="ctr"/>
              <a:endParaRPr lang="en-US" b="1" dirty="0"/>
            </a:p>
          </p:txBody>
        </p:sp>
      </p:grpSp>
      <p:grpSp>
        <p:nvGrpSpPr>
          <p:cNvPr id="36" name="Group 59"/>
          <p:cNvGrpSpPr/>
          <p:nvPr/>
        </p:nvGrpSpPr>
        <p:grpSpPr>
          <a:xfrm>
            <a:off x="762000" y="4544301"/>
            <a:ext cx="2835442" cy="1198500"/>
            <a:chOff x="802410" y="4544301"/>
            <a:chExt cx="3587313" cy="1198500"/>
          </a:xfrm>
        </p:grpSpPr>
        <p:sp>
          <p:nvSpPr>
            <p:cNvPr id="61" name="Curved Down Arrow 60"/>
            <p:cNvSpPr/>
            <p:nvPr/>
          </p:nvSpPr>
          <p:spPr>
            <a:xfrm rot="1499483" flipV="1">
              <a:off x="1525211" y="4544301"/>
              <a:ext cx="2864512" cy="1041939"/>
            </a:xfrm>
            <a:prstGeom prst="curvedDownArrow">
              <a:avLst/>
            </a:prstGeom>
            <a:solidFill>
              <a:schemeClr val="accent4">
                <a:lumMod val="75000"/>
              </a:schemeClr>
            </a:solidFill>
            <a:ln>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62" name="TextBox 61"/>
            <p:cNvSpPr txBox="1"/>
            <p:nvPr/>
          </p:nvSpPr>
          <p:spPr>
            <a:xfrm>
              <a:off x="802410" y="5373469"/>
              <a:ext cx="1960931" cy="369332"/>
            </a:xfrm>
            <a:prstGeom prst="rect">
              <a:avLst/>
            </a:prstGeom>
            <a:noFill/>
          </p:spPr>
          <p:txBody>
            <a:bodyPr wrap="none" rtlCol="0">
              <a:spAutoFit/>
            </a:bodyPr>
            <a:lstStyle/>
            <a:p>
              <a:r>
                <a:rPr lang="en-US" dirty="0" err="1"/>
                <a:t>eQTL</a:t>
              </a:r>
              <a:r>
                <a:rPr lang="en-US" dirty="0"/>
                <a:t> Mapping</a:t>
              </a:r>
            </a:p>
          </p:txBody>
        </p:sp>
      </p:grpSp>
      <p:grpSp>
        <p:nvGrpSpPr>
          <p:cNvPr id="57" name="Group 62"/>
          <p:cNvGrpSpPr/>
          <p:nvPr/>
        </p:nvGrpSpPr>
        <p:grpSpPr>
          <a:xfrm>
            <a:off x="4191000" y="2971800"/>
            <a:ext cx="2971800" cy="2514600"/>
            <a:chOff x="838200" y="1676400"/>
            <a:chExt cx="2971800" cy="2514600"/>
          </a:xfrm>
        </p:grpSpPr>
        <p:sp>
          <p:nvSpPr>
            <p:cNvPr id="64" name="Rectangle 63"/>
            <p:cNvSpPr/>
            <p:nvPr/>
          </p:nvSpPr>
          <p:spPr>
            <a:xfrm>
              <a:off x="838200" y="1676400"/>
              <a:ext cx="2971800" cy="2514600"/>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TextBox 64"/>
            <p:cNvSpPr txBox="1"/>
            <p:nvPr/>
          </p:nvSpPr>
          <p:spPr>
            <a:xfrm>
              <a:off x="914400" y="1676400"/>
              <a:ext cx="2282676" cy="369332"/>
            </a:xfrm>
            <a:prstGeom prst="rect">
              <a:avLst/>
            </a:prstGeom>
            <a:noFill/>
          </p:spPr>
          <p:txBody>
            <a:bodyPr wrap="none" rtlCol="0">
              <a:spAutoFit/>
            </a:bodyPr>
            <a:lstStyle/>
            <a:p>
              <a:r>
                <a:rPr lang="en-US" b="1" dirty="0" err="1">
                  <a:solidFill>
                    <a:schemeClr val="accent1">
                      <a:lumMod val="75000"/>
                    </a:schemeClr>
                  </a:solidFill>
                </a:rPr>
                <a:t>Methylation</a:t>
              </a:r>
              <a:r>
                <a:rPr lang="en-US" b="1" dirty="0">
                  <a:solidFill>
                    <a:schemeClr val="accent1">
                      <a:lumMod val="75000"/>
                    </a:schemeClr>
                  </a:solidFill>
                </a:rPr>
                <a:t> Variation</a:t>
              </a:r>
            </a:p>
          </p:txBody>
        </p:sp>
        <p:cxnSp>
          <p:nvCxnSpPr>
            <p:cNvPr id="66" name="Straight Connector 65"/>
            <p:cNvCxnSpPr/>
            <p:nvPr/>
          </p:nvCxnSpPr>
          <p:spPr>
            <a:xfrm>
              <a:off x="1044238" y="2314294"/>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Freeform 66"/>
            <p:cNvSpPr/>
            <p:nvPr/>
          </p:nvSpPr>
          <p:spPr>
            <a:xfrm>
              <a:off x="1164773" y="3596054"/>
              <a:ext cx="2095151" cy="36634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68" name="Straight Connector 67"/>
            <p:cNvCxnSpPr/>
            <p:nvPr/>
          </p:nvCxnSpPr>
          <p:spPr>
            <a:xfrm>
              <a:off x="1044238" y="2534101"/>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098271" y="2705237"/>
              <a:ext cx="2169622" cy="418963"/>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0" name="Straight Connector 69"/>
            <p:cNvCxnSpPr/>
            <p:nvPr/>
          </p:nvCxnSpPr>
          <p:spPr>
            <a:xfrm>
              <a:off x="1044238" y="2854625"/>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Freeform 70"/>
            <p:cNvSpPr/>
            <p:nvPr/>
          </p:nvSpPr>
          <p:spPr>
            <a:xfrm>
              <a:off x="1139834" y="2454841"/>
              <a:ext cx="2111433" cy="364559"/>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2" name="Straight Connector 71"/>
            <p:cNvCxnSpPr/>
            <p:nvPr/>
          </p:nvCxnSpPr>
          <p:spPr>
            <a:xfrm>
              <a:off x="1101042" y="3379332"/>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Freeform 72"/>
            <p:cNvSpPr/>
            <p:nvPr/>
          </p:nvSpPr>
          <p:spPr>
            <a:xfrm>
              <a:off x="1156460" y="3198821"/>
              <a:ext cx="2196340" cy="388495"/>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4" name="Straight Connector 73"/>
            <p:cNvCxnSpPr/>
            <p:nvPr/>
          </p:nvCxnSpPr>
          <p:spPr>
            <a:xfrm>
              <a:off x="1086086" y="3749960"/>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75" name="Freeform 74"/>
            <p:cNvSpPr/>
            <p:nvPr/>
          </p:nvSpPr>
          <p:spPr>
            <a:xfrm>
              <a:off x="1132830" y="2132170"/>
              <a:ext cx="2183553" cy="382430"/>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60" name="Group 75"/>
          <p:cNvGrpSpPr/>
          <p:nvPr/>
        </p:nvGrpSpPr>
        <p:grpSpPr>
          <a:xfrm>
            <a:off x="4800600" y="3352800"/>
            <a:ext cx="2971800" cy="2514600"/>
            <a:chOff x="1752600" y="2133600"/>
            <a:chExt cx="2971800" cy="2514600"/>
          </a:xfrm>
        </p:grpSpPr>
        <p:sp>
          <p:nvSpPr>
            <p:cNvPr id="77" name="Rectangle 76"/>
            <p:cNvSpPr/>
            <p:nvPr/>
          </p:nvSpPr>
          <p:spPr>
            <a:xfrm>
              <a:off x="1752600" y="2133600"/>
              <a:ext cx="2971800" cy="2514600"/>
            </a:xfrm>
            <a:prstGeom prst="rect">
              <a:avLst/>
            </a:prstGeom>
            <a:ln>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TextBox 77"/>
            <p:cNvSpPr txBox="1"/>
            <p:nvPr/>
          </p:nvSpPr>
          <p:spPr>
            <a:xfrm>
              <a:off x="1828800" y="2133600"/>
              <a:ext cx="2850011" cy="369332"/>
            </a:xfrm>
            <a:prstGeom prst="rect">
              <a:avLst/>
            </a:prstGeom>
            <a:noFill/>
          </p:spPr>
          <p:txBody>
            <a:bodyPr wrap="none" rtlCol="0">
              <a:spAutoFit/>
            </a:bodyPr>
            <a:lstStyle/>
            <a:p>
              <a:r>
                <a:rPr lang="en-US" b="1" dirty="0" err="1">
                  <a:solidFill>
                    <a:schemeClr val="accent1">
                      <a:lumMod val="75000"/>
                    </a:schemeClr>
                  </a:solidFill>
                </a:rPr>
                <a:t>Dnase</a:t>
              </a:r>
              <a:r>
                <a:rPr lang="en-US" b="1" dirty="0">
                  <a:solidFill>
                    <a:schemeClr val="accent1">
                      <a:lumMod val="75000"/>
                    </a:schemeClr>
                  </a:solidFill>
                </a:rPr>
                <a:t> I Sensitivity Variation</a:t>
              </a:r>
            </a:p>
          </p:txBody>
        </p:sp>
        <p:cxnSp>
          <p:nvCxnSpPr>
            <p:cNvPr id="79" name="Straight Connector 78"/>
            <p:cNvCxnSpPr/>
            <p:nvPr/>
          </p:nvCxnSpPr>
          <p:spPr>
            <a:xfrm>
              <a:off x="1958638" y="2771494"/>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0" name="Freeform 79"/>
            <p:cNvSpPr/>
            <p:nvPr/>
          </p:nvSpPr>
          <p:spPr>
            <a:xfrm>
              <a:off x="2079173" y="2579132"/>
              <a:ext cx="2095151" cy="36634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1" name="Straight Connector 80"/>
            <p:cNvCxnSpPr/>
            <p:nvPr/>
          </p:nvCxnSpPr>
          <p:spPr>
            <a:xfrm>
              <a:off x="1958638" y="2991301"/>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Freeform 81"/>
            <p:cNvSpPr/>
            <p:nvPr/>
          </p:nvSpPr>
          <p:spPr>
            <a:xfrm>
              <a:off x="2012671" y="2816810"/>
              <a:ext cx="2169622" cy="418963"/>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3" name="Straight Connector 82"/>
            <p:cNvCxnSpPr/>
            <p:nvPr/>
          </p:nvCxnSpPr>
          <p:spPr>
            <a:xfrm>
              <a:off x="1958638" y="3311825"/>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Freeform 83"/>
            <p:cNvSpPr/>
            <p:nvPr/>
          </p:nvSpPr>
          <p:spPr>
            <a:xfrm>
              <a:off x="2054234" y="3674041"/>
              <a:ext cx="2111433" cy="364559"/>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5" name="Straight Connector 84"/>
            <p:cNvCxnSpPr/>
            <p:nvPr/>
          </p:nvCxnSpPr>
          <p:spPr>
            <a:xfrm>
              <a:off x="2015442" y="3836532"/>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Freeform 85"/>
            <p:cNvSpPr/>
            <p:nvPr/>
          </p:nvSpPr>
          <p:spPr>
            <a:xfrm>
              <a:off x="2070860" y="3124200"/>
              <a:ext cx="2196340" cy="388495"/>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7" name="Straight Connector 86"/>
            <p:cNvCxnSpPr/>
            <p:nvPr/>
          </p:nvCxnSpPr>
          <p:spPr>
            <a:xfrm>
              <a:off x="2000486" y="4207160"/>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Freeform 87"/>
            <p:cNvSpPr/>
            <p:nvPr/>
          </p:nvSpPr>
          <p:spPr>
            <a:xfrm>
              <a:off x="2047230" y="4101702"/>
              <a:ext cx="2183553" cy="382430"/>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63" name="Group 88"/>
          <p:cNvGrpSpPr/>
          <p:nvPr/>
        </p:nvGrpSpPr>
        <p:grpSpPr>
          <a:xfrm>
            <a:off x="5562600" y="3733800"/>
            <a:ext cx="2971800" cy="2514600"/>
            <a:chOff x="2743200" y="2590800"/>
            <a:chExt cx="2971800" cy="2514600"/>
          </a:xfrm>
        </p:grpSpPr>
        <p:sp>
          <p:nvSpPr>
            <p:cNvPr id="90" name="Rectangle 89"/>
            <p:cNvSpPr/>
            <p:nvPr/>
          </p:nvSpPr>
          <p:spPr>
            <a:xfrm>
              <a:off x="2743200" y="2590800"/>
              <a:ext cx="2971800" cy="2514600"/>
            </a:xfrm>
            <a:prstGeom prst="rect">
              <a:avLst/>
            </a:prstGeom>
            <a:ln>
              <a:solidFill>
                <a:srgbClr val="FEF80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TextBox 90"/>
            <p:cNvSpPr txBox="1"/>
            <p:nvPr/>
          </p:nvSpPr>
          <p:spPr>
            <a:xfrm>
              <a:off x="2819400" y="2590800"/>
              <a:ext cx="2085764" cy="369332"/>
            </a:xfrm>
            <a:prstGeom prst="rect">
              <a:avLst/>
            </a:prstGeom>
            <a:noFill/>
          </p:spPr>
          <p:txBody>
            <a:bodyPr wrap="none" rtlCol="0">
              <a:spAutoFit/>
            </a:bodyPr>
            <a:lstStyle/>
            <a:p>
              <a:r>
                <a:rPr lang="en-US" b="1" dirty="0" err="1">
                  <a:solidFill>
                    <a:schemeClr val="accent1">
                      <a:lumMod val="75000"/>
                    </a:schemeClr>
                  </a:solidFill>
                </a:rPr>
                <a:t>MicroRNA</a:t>
              </a:r>
              <a:r>
                <a:rPr lang="en-US" b="1" dirty="0">
                  <a:solidFill>
                    <a:schemeClr val="accent1">
                      <a:lumMod val="75000"/>
                    </a:schemeClr>
                  </a:solidFill>
                </a:rPr>
                <a:t> Variation</a:t>
              </a:r>
            </a:p>
          </p:txBody>
        </p:sp>
        <p:cxnSp>
          <p:nvCxnSpPr>
            <p:cNvPr id="92" name="Straight Connector 91"/>
            <p:cNvCxnSpPr/>
            <p:nvPr/>
          </p:nvCxnSpPr>
          <p:spPr>
            <a:xfrm>
              <a:off x="2949238" y="3228694"/>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3" name="Freeform 92"/>
            <p:cNvSpPr/>
            <p:nvPr/>
          </p:nvSpPr>
          <p:spPr>
            <a:xfrm>
              <a:off x="3069773" y="4510454"/>
              <a:ext cx="2095151" cy="36634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94" name="Straight Connector 93"/>
            <p:cNvCxnSpPr/>
            <p:nvPr/>
          </p:nvCxnSpPr>
          <p:spPr>
            <a:xfrm>
              <a:off x="2949238" y="3448501"/>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a:off x="3003271" y="3581400"/>
              <a:ext cx="2169622" cy="418963"/>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96" name="Straight Connector 95"/>
            <p:cNvCxnSpPr/>
            <p:nvPr/>
          </p:nvCxnSpPr>
          <p:spPr>
            <a:xfrm>
              <a:off x="2949238" y="3769025"/>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7" name="Freeform 96"/>
            <p:cNvSpPr/>
            <p:nvPr/>
          </p:nvSpPr>
          <p:spPr>
            <a:xfrm>
              <a:off x="3044834" y="3276600"/>
              <a:ext cx="2111433" cy="364559"/>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98" name="Straight Connector 97"/>
            <p:cNvCxnSpPr/>
            <p:nvPr/>
          </p:nvCxnSpPr>
          <p:spPr>
            <a:xfrm>
              <a:off x="3006042" y="4293732"/>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9" name="Freeform 98"/>
            <p:cNvSpPr/>
            <p:nvPr/>
          </p:nvSpPr>
          <p:spPr>
            <a:xfrm>
              <a:off x="3061460" y="2971800"/>
              <a:ext cx="2196340" cy="388495"/>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100" name="Straight Connector 99"/>
            <p:cNvCxnSpPr/>
            <p:nvPr/>
          </p:nvCxnSpPr>
          <p:spPr>
            <a:xfrm>
              <a:off x="2991086" y="4664360"/>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101" name="Freeform 100"/>
            <p:cNvSpPr/>
            <p:nvPr/>
          </p:nvSpPr>
          <p:spPr>
            <a:xfrm>
              <a:off x="3037830" y="4113370"/>
              <a:ext cx="2183553" cy="382430"/>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76" name="Group 103"/>
          <p:cNvGrpSpPr/>
          <p:nvPr/>
        </p:nvGrpSpPr>
        <p:grpSpPr>
          <a:xfrm>
            <a:off x="2438400" y="3962400"/>
            <a:ext cx="1828800" cy="597932"/>
            <a:chOff x="2438400" y="3962400"/>
            <a:chExt cx="1828800" cy="597932"/>
          </a:xfrm>
        </p:grpSpPr>
        <p:sp>
          <p:nvSpPr>
            <p:cNvPr id="102" name="Curved Up Arrow 101"/>
            <p:cNvSpPr/>
            <p:nvPr/>
          </p:nvSpPr>
          <p:spPr>
            <a:xfrm>
              <a:off x="2971800" y="3962400"/>
              <a:ext cx="1295400" cy="5334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TextBox 102"/>
            <p:cNvSpPr txBox="1"/>
            <p:nvPr/>
          </p:nvSpPr>
          <p:spPr>
            <a:xfrm>
              <a:off x="2438400" y="4191000"/>
              <a:ext cx="729174" cy="369332"/>
            </a:xfrm>
            <a:prstGeom prst="rect">
              <a:avLst/>
            </a:prstGeom>
            <a:noFill/>
          </p:spPr>
          <p:txBody>
            <a:bodyPr wrap="none" rtlCol="0">
              <a:spAutoFit/>
            </a:bodyPr>
            <a:lstStyle/>
            <a:p>
              <a:r>
                <a:rPr lang="en-US" dirty="0" err="1"/>
                <a:t>mQTL</a:t>
              </a:r>
              <a:endParaRPr lang="en-US" b="1" dirty="0"/>
            </a:p>
          </p:txBody>
        </p:sp>
      </p:grpSp>
      <p:grpSp>
        <p:nvGrpSpPr>
          <p:cNvPr id="89" name="Group 104"/>
          <p:cNvGrpSpPr/>
          <p:nvPr/>
        </p:nvGrpSpPr>
        <p:grpSpPr>
          <a:xfrm>
            <a:off x="3096750" y="3962399"/>
            <a:ext cx="2008646" cy="954731"/>
            <a:chOff x="2712118" y="3962400"/>
            <a:chExt cx="1555082" cy="632374"/>
          </a:xfrm>
        </p:grpSpPr>
        <p:sp>
          <p:nvSpPr>
            <p:cNvPr id="106" name="Curved Up Arrow 105"/>
            <p:cNvSpPr/>
            <p:nvPr/>
          </p:nvSpPr>
          <p:spPr>
            <a:xfrm>
              <a:off x="2971800" y="3962400"/>
              <a:ext cx="1295400" cy="533400"/>
            </a:xfrm>
            <a:prstGeom prst="curvedUp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TextBox 106"/>
            <p:cNvSpPr txBox="1"/>
            <p:nvPr/>
          </p:nvSpPr>
          <p:spPr>
            <a:xfrm>
              <a:off x="2712118" y="4350144"/>
              <a:ext cx="585621" cy="244630"/>
            </a:xfrm>
            <a:prstGeom prst="rect">
              <a:avLst/>
            </a:prstGeom>
            <a:noFill/>
          </p:spPr>
          <p:txBody>
            <a:bodyPr wrap="none" rtlCol="0">
              <a:spAutoFit/>
            </a:bodyPr>
            <a:lstStyle/>
            <a:p>
              <a:r>
                <a:rPr lang="en-US" dirty="0" err="1"/>
                <a:t>dsQTL</a:t>
              </a:r>
              <a:endParaRPr lang="en-US" b="1" dirty="0"/>
            </a:p>
          </p:txBody>
        </p:sp>
      </p:grpSp>
      <p:grpSp>
        <p:nvGrpSpPr>
          <p:cNvPr id="104" name="Group 107"/>
          <p:cNvGrpSpPr/>
          <p:nvPr/>
        </p:nvGrpSpPr>
        <p:grpSpPr>
          <a:xfrm rot="2404309">
            <a:off x="1414946" y="4878913"/>
            <a:ext cx="4376257" cy="1595518"/>
            <a:chOff x="2831320" y="4176881"/>
            <a:chExt cx="1503814" cy="478135"/>
          </a:xfrm>
        </p:grpSpPr>
        <p:sp>
          <p:nvSpPr>
            <p:cNvPr id="109" name="Curved Up Arrow 108"/>
            <p:cNvSpPr/>
            <p:nvPr/>
          </p:nvSpPr>
          <p:spPr>
            <a:xfrm>
              <a:off x="2831320" y="4176881"/>
              <a:ext cx="1435880" cy="318919"/>
            </a:xfrm>
            <a:prstGeom prst="curvedUpArrow">
              <a:avLst/>
            </a:prstGeom>
            <a:solidFill>
              <a:srgbClr val="FEF8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TextBox 109"/>
            <p:cNvSpPr txBox="1"/>
            <p:nvPr/>
          </p:nvSpPr>
          <p:spPr>
            <a:xfrm rot="19662562">
              <a:off x="3284126" y="4410386"/>
              <a:ext cx="1051008" cy="244630"/>
            </a:xfrm>
            <a:prstGeom prst="rect">
              <a:avLst/>
            </a:prstGeom>
            <a:noFill/>
          </p:spPr>
          <p:txBody>
            <a:bodyPr wrap="none" rtlCol="0">
              <a:spAutoFit/>
            </a:bodyPr>
            <a:lstStyle/>
            <a:p>
              <a:r>
                <a:rPr lang="en-US" dirty="0" err="1"/>
                <a:t>miRNA</a:t>
              </a:r>
              <a:r>
                <a:rPr lang="en-US" dirty="0"/>
                <a:t> </a:t>
              </a:r>
              <a:r>
                <a:rPr lang="en-US" dirty="0" err="1"/>
                <a:t>eQTL</a:t>
              </a:r>
              <a:endParaRPr lang="en-US" b="1" dirty="0"/>
            </a:p>
          </p:txBody>
        </p:sp>
      </p:grpSp>
      <p:pic>
        <p:nvPicPr>
          <p:cNvPr id="112" name="Picture 111" descr="UNCC_Logo_4c.jpg"/>
          <p:cNvPicPr>
            <a:picLocks noChangeAspect="1"/>
          </p:cNvPicPr>
          <p:nvPr/>
        </p:nvPicPr>
        <p:blipFill>
          <a:blip r:embed="rId3"/>
          <a:stretch>
            <a:fillRect/>
          </a:stretch>
        </p:blipFill>
        <p:spPr>
          <a:xfrm>
            <a:off x="0" y="1"/>
            <a:ext cx="1219200" cy="542544"/>
          </a:xfrm>
          <a:prstGeom prst="rect">
            <a:avLst/>
          </a:prstGeom>
        </p:spPr>
      </p:pic>
      <p:sp>
        <p:nvSpPr>
          <p:cNvPr id="111"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13"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4"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34</a:t>
            </a:fld>
            <a:endParaRPr lang="en-US" dirty="0"/>
          </a:p>
        </p:txBody>
      </p:sp>
    </p:spTree>
    <p:extLst>
      <p:ext uri="{BB962C8B-B14F-4D97-AF65-F5344CB8AC3E}">
        <p14:creationId xmlns:p14="http://schemas.microsoft.com/office/powerpoint/2010/main" val="120954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ppt_x"/>
                                          </p:val>
                                        </p:tav>
                                        <p:tav tm="100000">
                                          <p:val>
                                            <p:strVal val="#ppt_x"/>
                                          </p:val>
                                        </p:tav>
                                      </p:tavLst>
                                    </p:anim>
                                    <p:anim calcmode="lin" valueType="num">
                                      <p:cBhvr additive="base">
                                        <p:cTn id="1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additive="base">
                                        <p:cTn id="25" dur="500" fill="hold"/>
                                        <p:tgtEl>
                                          <p:spTgt spid="89"/>
                                        </p:tgtEl>
                                        <p:attrNameLst>
                                          <p:attrName>ppt_x</p:attrName>
                                        </p:attrNameLst>
                                      </p:cBhvr>
                                      <p:tavLst>
                                        <p:tav tm="0">
                                          <p:val>
                                            <p:strVal val="#ppt_x"/>
                                          </p:val>
                                        </p:tav>
                                        <p:tav tm="100000">
                                          <p:val>
                                            <p:strVal val="#ppt_x"/>
                                          </p:val>
                                        </p:tav>
                                      </p:tavLst>
                                    </p:anim>
                                    <p:anim calcmode="lin" valueType="num">
                                      <p:cBhvr additive="base">
                                        <p:cTn id="26"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cBhvr additive="base">
                                        <p:cTn id="37" dur="500" fill="hold"/>
                                        <p:tgtEl>
                                          <p:spTgt spid="104"/>
                                        </p:tgtEl>
                                        <p:attrNameLst>
                                          <p:attrName>ppt_x</p:attrName>
                                        </p:attrNameLst>
                                      </p:cBhvr>
                                      <p:tavLst>
                                        <p:tav tm="0">
                                          <p:val>
                                            <p:strVal val="#ppt_x"/>
                                          </p:val>
                                        </p:tav>
                                        <p:tav tm="100000">
                                          <p:val>
                                            <p:strVal val="#ppt_x"/>
                                          </p:val>
                                        </p:tav>
                                      </p:tavLst>
                                    </p:anim>
                                    <p:anim calcmode="lin" valueType="num">
                                      <p:cBhvr additive="base">
                                        <p:cTn id="3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64A8A7-B5EF-D340-8545-A8898501AB99}"/>
              </a:ext>
            </a:extLst>
          </p:cNvPr>
          <p:cNvPicPr>
            <a:picLocks noChangeAspect="1"/>
          </p:cNvPicPr>
          <p:nvPr/>
        </p:nvPicPr>
        <p:blipFill>
          <a:blip r:embed="rId3"/>
          <a:stretch>
            <a:fillRect/>
          </a:stretch>
        </p:blipFill>
        <p:spPr>
          <a:xfrm>
            <a:off x="637168" y="663108"/>
            <a:ext cx="7763131" cy="6058367"/>
          </a:xfrm>
          <a:prstGeom prst="rect">
            <a:avLst/>
          </a:prstGeom>
        </p:spPr>
      </p:pic>
      <p:grpSp>
        <p:nvGrpSpPr>
          <p:cNvPr id="8" name="Group 7"/>
          <p:cNvGrpSpPr/>
          <p:nvPr/>
        </p:nvGrpSpPr>
        <p:grpSpPr>
          <a:xfrm>
            <a:off x="3551730" y="5981626"/>
            <a:ext cx="4368068" cy="715581"/>
            <a:chOff x="2445146" y="5905570"/>
            <a:chExt cx="5576107" cy="954108"/>
          </a:xfrm>
        </p:grpSpPr>
        <p:sp>
          <p:nvSpPr>
            <p:cNvPr id="9" name="TextBox 8"/>
            <p:cNvSpPr txBox="1"/>
            <p:nvPr/>
          </p:nvSpPr>
          <p:spPr>
            <a:xfrm>
              <a:off x="3721972" y="5905570"/>
              <a:ext cx="4002352" cy="954108"/>
            </a:xfrm>
            <a:prstGeom prst="rect">
              <a:avLst/>
            </a:prstGeom>
            <a:noFill/>
          </p:spPr>
          <p:txBody>
            <a:bodyPr wrap="square" rtlCol="0">
              <a:spAutoFit/>
            </a:bodyPr>
            <a:lstStyle/>
            <a:p>
              <a:r>
                <a:rPr lang="en-US" sz="1350" b="1" dirty="0">
                  <a:latin typeface="Arial" panose="020B0604020202020204" pitchFamily="34" charset="0"/>
                  <a:cs typeface="Arial" panose="020B0604020202020204" pitchFamily="34" charset="0"/>
                </a:rPr>
                <a:t>GWAS Catalog</a:t>
              </a:r>
            </a:p>
            <a:p>
              <a:r>
                <a:rPr lang="en-US" sz="1350" b="1" dirty="0">
                  <a:latin typeface="Arial" panose="020B0604020202020204" pitchFamily="34" charset="0"/>
                  <a:cs typeface="Arial" panose="020B0604020202020204" pitchFamily="34" charset="0"/>
                  <a:hlinkClick r:id="rId4"/>
                </a:rPr>
                <a:t>www.ebi.ac.uk/fgpt/gwas/</a:t>
              </a:r>
              <a:endParaRPr lang="en-US" sz="1350" b="1" dirty="0">
                <a:latin typeface="Arial" panose="020B0604020202020204" pitchFamily="34" charset="0"/>
                <a:cs typeface="Arial" panose="020B0604020202020204" pitchFamily="34" charset="0"/>
              </a:endParaRPr>
            </a:p>
            <a:p>
              <a:r>
                <a:rPr lang="en-US" sz="1350" b="1" dirty="0">
                  <a:latin typeface="Arial" panose="020B0604020202020204" pitchFamily="34" charset="0"/>
                  <a:cs typeface="Arial" panose="020B0604020202020204" pitchFamily="34" charset="0"/>
                </a:rPr>
                <a:t> </a:t>
              </a:r>
            </a:p>
          </p:txBody>
        </p:sp>
        <p:pic>
          <p:nvPicPr>
            <p:cNvPr id="10"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l="54283"/>
            <a:stretch/>
          </p:blipFill>
          <p:spPr bwMode="auto">
            <a:xfrm>
              <a:off x="6967399" y="6475455"/>
              <a:ext cx="1053854" cy="335297"/>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r="46392"/>
            <a:stretch/>
          </p:blipFill>
          <p:spPr bwMode="auto">
            <a:xfrm>
              <a:off x="2445146" y="6430299"/>
              <a:ext cx="1234440" cy="33494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2" name="TextBox 11"/>
          <p:cNvSpPr txBox="1"/>
          <p:nvPr/>
        </p:nvSpPr>
        <p:spPr>
          <a:xfrm>
            <a:off x="2258927" y="216626"/>
            <a:ext cx="5255202" cy="553998"/>
          </a:xfrm>
          <a:prstGeom prst="rect">
            <a:avLst/>
          </a:prstGeom>
          <a:noFill/>
        </p:spPr>
        <p:txBody>
          <a:bodyPr wrap="square" rtlCol="0">
            <a:spAutoFit/>
          </a:bodyPr>
          <a:lstStyle/>
          <a:p>
            <a:pPr algn="ctr"/>
            <a:r>
              <a:rPr lang="en-US" sz="1500" b="1" dirty="0">
                <a:latin typeface="Arial" panose="020B0604020202020204" pitchFamily="34" charset="0"/>
                <a:cs typeface="Arial" panose="020B0604020202020204" pitchFamily="34" charset="0"/>
              </a:rPr>
              <a:t>Published Genome-Wide Associations through 04/2018</a:t>
            </a:r>
          </a:p>
          <a:p>
            <a:pPr algn="ctr"/>
            <a:r>
              <a:rPr lang="en-US" sz="1500" b="1" dirty="0">
                <a:latin typeface="Arial" panose="020B0604020202020204" pitchFamily="34" charset="0"/>
                <a:cs typeface="Arial" panose="020B0604020202020204" pitchFamily="34" charset="0"/>
              </a:rPr>
              <a:t>Published GWAS at </a:t>
            </a:r>
            <a:r>
              <a:rPr lang="en-US" sz="1500" b="1" i="1" dirty="0">
                <a:latin typeface="Arial" panose="020B0604020202020204" pitchFamily="34" charset="0"/>
                <a:cs typeface="Arial" panose="020B0604020202020204" pitchFamily="34" charset="0"/>
              </a:rPr>
              <a:t>p</a:t>
            </a:r>
            <a:r>
              <a:rPr lang="en-US" sz="1500" b="1" dirty="0">
                <a:latin typeface="Arial" panose="020B0604020202020204" pitchFamily="34" charset="0"/>
                <a:cs typeface="Arial" panose="020B0604020202020204" pitchFamily="34" charset="0"/>
              </a:rPr>
              <a:t>≤5X10</a:t>
            </a:r>
            <a:r>
              <a:rPr lang="en-US" sz="1500" b="1" baseline="30000" dirty="0">
                <a:latin typeface="Arial" panose="020B0604020202020204" pitchFamily="34" charset="0"/>
                <a:cs typeface="Arial" panose="020B0604020202020204" pitchFamily="34" charset="0"/>
              </a:rPr>
              <a:t>-8</a:t>
            </a:r>
            <a:endParaRPr lang="en-US" sz="15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EC0EEEE-CC22-6644-BF9C-091D857E5ACD}"/>
              </a:ext>
            </a:extLst>
          </p:cNvPr>
          <p:cNvSpPr>
            <a:spLocks noGrp="1"/>
          </p:cNvSpPr>
          <p:nvPr>
            <p:ph type="sldNum" sz="quarter" idx="12"/>
          </p:nvPr>
        </p:nvSpPr>
        <p:spPr/>
        <p:txBody>
          <a:bodyPr/>
          <a:lstStyle/>
          <a:p>
            <a:fld id="{61A57BE2-2544-6046-8555-8E6F8F96C2CC}" type="slidenum">
              <a:rPr lang="en-US" smtClean="0"/>
              <a:t>35</a:t>
            </a:fld>
            <a:endParaRPr lang="en-US" dirty="0"/>
          </a:p>
        </p:txBody>
      </p:sp>
      <p:pic>
        <p:nvPicPr>
          <p:cNvPr id="13" name="Picture 12" descr="UNCC_Logo_4c.jpg"/>
          <p:cNvPicPr>
            <a:picLocks noChangeAspect="1"/>
          </p:cNvPicPr>
          <p:nvPr/>
        </p:nvPicPr>
        <p:blipFill>
          <a:blip r:embed="rId6"/>
          <a:stretch>
            <a:fillRect/>
          </a:stretch>
        </p:blipFill>
        <p:spPr>
          <a:xfrm>
            <a:off x="0" y="1"/>
            <a:ext cx="1219200" cy="542544"/>
          </a:xfrm>
          <a:prstGeom prst="rect">
            <a:avLst/>
          </a:prstGeom>
        </p:spPr>
      </p:pic>
    </p:spTree>
    <p:extLst>
      <p:ext uri="{BB962C8B-B14F-4D97-AF65-F5344CB8AC3E}">
        <p14:creationId xmlns:p14="http://schemas.microsoft.com/office/powerpoint/2010/main" val="3227757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194392"/>
            <a:ext cx="8229600" cy="1143000"/>
          </a:xfrm>
        </p:spPr>
        <p:txBody>
          <a:bodyPr>
            <a:normAutofit/>
          </a:bodyPr>
          <a:lstStyle/>
          <a:p>
            <a:r>
              <a:rPr lang="en-US" sz="3600" dirty="0"/>
              <a:t>Missing/Hidden Heritability</a:t>
            </a:r>
          </a:p>
        </p:txBody>
      </p:sp>
      <p:sp>
        <p:nvSpPr>
          <p:cNvPr id="3" name="Content Placeholder 2"/>
          <p:cNvSpPr>
            <a:spLocks noGrp="1"/>
          </p:cNvSpPr>
          <p:nvPr>
            <p:ph idx="1"/>
          </p:nvPr>
        </p:nvSpPr>
        <p:spPr>
          <a:xfrm>
            <a:off x="457199" y="851958"/>
            <a:ext cx="8568267" cy="5869517"/>
          </a:xfrm>
        </p:spPr>
        <p:txBody>
          <a:bodyPr>
            <a:normAutofit fontScale="85000" lnSpcReduction="10000"/>
          </a:bodyPr>
          <a:lstStyle/>
          <a:p>
            <a:r>
              <a:rPr lang="en-US" sz="2400" dirty="0"/>
              <a:t>GWAS hits only explain a small portion of the heritability</a:t>
            </a:r>
          </a:p>
          <a:p>
            <a:pPr lvl="1"/>
            <a:r>
              <a:rPr lang="en-US" sz="2000" dirty="0"/>
              <a:t>height ~80%; 12 SNPs together ~2% (</a:t>
            </a:r>
            <a:r>
              <a:rPr lang="en-US" sz="2000" dirty="0" err="1"/>
              <a:t>Lettre</a:t>
            </a:r>
            <a:r>
              <a:rPr lang="en-US" sz="2000" dirty="0"/>
              <a:t> et al., Nat Genet., 2008), 180 SNPs ~10% (GIANT, Nature, 2010); 294,831 SNPs ~45% (Yang et al., Nature, 2011)</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0"/>
            <a:r>
              <a:rPr lang="en-US" sz="2400" dirty="0"/>
              <a:t>(Missing) Hidden Heritability:</a:t>
            </a:r>
          </a:p>
          <a:p>
            <a:pPr lvl="1"/>
            <a:r>
              <a:rPr lang="en-US" sz="2000" dirty="0"/>
              <a:t>Rare variants</a:t>
            </a:r>
          </a:p>
          <a:p>
            <a:pPr lvl="1"/>
            <a:r>
              <a:rPr lang="en-US" sz="2000" dirty="0"/>
              <a:t>A comprehensive list of genetic variants (SNPs, INDELs</a:t>
            </a:r>
            <a:r>
              <a:rPr lang="en-US" sz="2000" b="1" dirty="0"/>
              <a:t>, SVs</a:t>
            </a:r>
            <a:r>
              <a:rPr lang="en-US" sz="2000" dirty="0"/>
              <a:t>)</a:t>
            </a:r>
          </a:p>
          <a:p>
            <a:pPr lvl="1"/>
            <a:r>
              <a:rPr lang="en-US" sz="2000" b="1" dirty="0"/>
              <a:t>Joint effect of multiple variants (Epistasis/gene-gene interactions, pathways/subnetworks)</a:t>
            </a:r>
          </a:p>
          <a:p>
            <a:pPr lvl="2"/>
            <a:r>
              <a:rPr lang="en-US" sz="1600" dirty="0"/>
              <a:t>Two-hit disease model for developmental delay: (16p12.1 deletion, 14q11.2 deletion) (</a:t>
            </a:r>
            <a:r>
              <a:rPr lang="en-US" sz="1600" dirty="0" err="1"/>
              <a:t>Girirajan</a:t>
            </a:r>
            <a:r>
              <a:rPr lang="en-US" sz="1600" dirty="0"/>
              <a:t> et al., Nat Genet. 2010)</a:t>
            </a:r>
          </a:p>
          <a:p>
            <a:pPr lvl="1"/>
            <a:r>
              <a:rPr lang="en-US" sz="2000" dirty="0"/>
              <a:t>Epigenetics (microRNAs, DNA methylation, histone modification, etc.)</a:t>
            </a:r>
          </a:p>
          <a:p>
            <a:pPr lvl="1"/>
            <a:r>
              <a:rPr lang="en-US" sz="2000" dirty="0"/>
              <a:t>Gene-environment interactions</a:t>
            </a:r>
          </a:p>
        </p:txBody>
      </p:sp>
      <p:sp>
        <p:nvSpPr>
          <p:cNvPr id="5" name="Slide Number Placeholder 4"/>
          <p:cNvSpPr>
            <a:spLocks noGrp="1"/>
          </p:cNvSpPr>
          <p:nvPr>
            <p:ph type="sldNum" sz="quarter" idx="12"/>
          </p:nvPr>
        </p:nvSpPr>
        <p:spPr/>
        <p:txBody>
          <a:bodyPr/>
          <a:lstStyle/>
          <a:p>
            <a:fld id="{E29BF96B-894D-D94A-8639-D4D85226C01F}" type="slidenum">
              <a:rPr lang="en-US" smtClean="0"/>
              <a:t>36</a:t>
            </a:fld>
            <a:endParaRPr lang="en-US"/>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pic>
        <p:nvPicPr>
          <p:cNvPr id="7" name="Picture 6" descr="ManhanttanPlotGWAS-ng0710-558-F1.jpg"/>
          <p:cNvPicPr>
            <a:picLocks noChangeAspect="1"/>
          </p:cNvPicPr>
          <p:nvPr/>
        </p:nvPicPr>
        <p:blipFill>
          <a:blip r:embed="rId4" cstate="print"/>
          <a:stretch>
            <a:fillRect/>
          </a:stretch>
        </p:blipFill>
        <p:spPr>
          <a:xfrm>
            <a:off x="457199" y="1765307"/>
            <a:ext cx="5698303" cy="2383790"/>
          </a:xfrm>
          <a:prstGeom prst="rect">
            <a:avLst/>
          </a:prstGeom>
        </p:spPr>
      </p:pic>
      <p:sp>
        <p:nvSpPr>
          <p:cNvPr id="8" name="Rectangle 7"/>
          <p:cNvSpPr/>
          <p:nvPr/>
        </p:nvSpPr>
        <p:spPr>
          <a:xfrm>
            <a:off x="3476949" y="4061295"/>
            <a:ext cx="2913596" cy="415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rPr>
              <a:t>Gibson, Nature Genetics, 2010</a:t>
            </a:r>
          </a:p>
        </p:txBody>
      </p:sp>
      <p:grpSp>
        <p:nvGrpSpPr>
          <p:cNvPr id="14" name="Group 13"/>
          <p:cNvGrpSpPr/>
          <p:nvPr/>
        </p:nvGrpSpPr>
        <p:grpSpPr>
          <a:xfrm>
            <a:off x="6435913" y="1994958"/>
            <a:ext cx="2383996" cy="2577042"/>
            <a:chOff x="5523902" y="2425744"/>
            <a:chExt cx="3653965" cy="3220496"/>
          </a:xfrm>
        </p:grpSpPr>
        <p:pic>
          <p:nvPicPr>
            <p:cNvPr id="15" name="Picture 14"/>
            <p:cNvPicPr>
              <a:picLocks noChangeAspect="1"/>
            </p:cNvPicPr>
            <p:nvPr/>
          </p:nvPicPr>
          <p:blipFill>
            <a:blip r:embed="rId5"/>
            <a:stretch>
              <a:fillRect/>
            </a:stretch>
          </p:blipFill>
          <p:spPr>
            <a:xfrm>
              <a:off x="5523902" y="2801440"/>
              <a:ext cx="3653965" cy="2844800"/>
            </a:xfrm>
            <a:prstGeom prst="rect">
              <a:avLst/>
            </a:prstGeom>
          </p:spPr>
        </p:pic>
        <p:sp>
          <p:nvSpPr>
            <p:cNvPr id="16" name="Rectangle 15"/>
            <p:cNvSpPr/>
            <p:nvPr/>
          </p:nvSpPr>
          <p:spPr>
            <a:xfrm>
              <a:off x="6750965" y="2425744"/>
              <a:ext cx="2090052" cy="662878"/>
            </a:xfrm>
            <a:prstGeom prst="rect">
              <a:avLst/>
            </a:prstGeom>
          </p:spPr>
          <p:txBody>
            <a:bodyPr wrap="square">
              <a:spAutoFit/>
            </a:bodyPr>
            <a:lstStyle/>
            <a:p>
              <a:r>
                <a:rPr lang="en-US"/>
                <a:t>Synergistic epistasis</a:t>
              </a:r>
              <a:endParaRPr lang="en-US" dirty="0"/>
            </a:p>
          </p:txBody>
        </p:sp>
        <p:sp>
          <p:nvSpPr>
            <p:cNvPr id="17" name="Rectangle 16"/>
            <p:cNvSpPr/>
            <p:nvPr/>
          </p:nvSpPr>
          <p:spPr>
            <a:xfrm>
              <a:off x="5835816" y="4171610"/>
              <a:ext cx="1938404" cy="662877"/>
            </a:xfrm>
            <a:prstGeom prst="rect">
              <a:avLst/>
            </a:prstGeom>
          </p:spPr>
          <p:txBody>
            <a:bodyPr wrap="square">
              <a:spAutoFit/>
            </a:bodyPr>
            <a:lstStyle/>
            <a:p>
              <a:r>
                <a:rPr lang="en-US"/>
                <a:t>Antagonistic epistasis</a:t>
              </a:r>
              <a:endParaRPr lang="en-US" dirty="0"/>
            </a:p>
          </p:txBody>
        </p:sp>
      </p:grpSp>
    </p:spTree>
    <p:extLst>
      <p:ext uri="{BB962C8B-B14F-4D97-AF65-F5344CB8AC3E}">
        <p14:creationId xmlns:p14="http://schemas.microsoft.com/office/powerpoint/2010/main" val="32967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95BE1-DCBD-BC4C-B1D2-75939A008045}"/>
              </a:ext>
            </a:extLst>
          </p:cNvPr>
          <p:cNvSpPr>
            <a:spLocks noGrp="1"/>
          </p:cNvSpPr>
          <p:nvPr>
            <p:ph type="title"/>
          </p:nvPr>
        </p:nvSpPr>
        <p:spPr/>
        <p:txBody>
          <a:bodyPr>
            <a:normAutofit fontScale="90000"/>
          </a:bodyPr>
          <a:lstStyle/>
          <a:p>
            <a:r>
              <a:rPr lang="en-US" dirty="0"/>
              <a:t>Sparse Learning and Predictive Modeling of Genomic Data</a:t>
            </a:r>
          </a:p>
        </p:txBody>
      </p:sp>
      <p:sp>
        <p:nvSpPr>
          <p:cNvPr id="5" name="Slide Number Placeholder 4">
            <a:extLst>
              <a:ext uri="{FF2B5EF4-FFF2-40B4-BE49-F238E27FC236}">
                <a16:creationId xmlns:a16="http://schemas.microsoft.com/office/drawing/2014/main" id="{F08CE6B0-25D1-E246-BED9-06E5F0823E6B}"/>
              </a:ext>
            </a:extLst>
          </p:cNvPr>
          <p:cNvSpPr>
            <a:spLocks noGrp="1"/>
          </p:cNvSpPr>
          <p:nvPr>
            <p:ph type="sldNum" sz="quarter" idx="12"/>
          </p:nvPr>
        </p:nvSpPr>
        <p:spPr/>
        <p:txBody>
          <a:bodyPr/>
          <a:lstStyle/>
          <a:p>
            <a:fld id="{E29BF96B-894D-D94A-8639-D4D85226C01F}" type="slidenum">
              <a:rPr lang="en-US" smtClean="0"/>
              <a:t>37</a:t>
            </a:fld>
            <a:endParaRPr lang="en-US"/>
          </a:p>
        </p:txBody>
      </p:sp>
      <p:pic>
        <p:nvPicPr>
          <p:cNvPr id="6" name="Picture 5" descr="UNCC_Logo_4c.jpg">
            <a:extLst>
              <a:ext uri="{FF2B5EF4-FFF2-40B4-BE49-F238E27FC236}">
                <a16:creationId xmlns:a16="http://schemas.microsoft.com/office/drawing/2014/main" id="{26A2500D-EC1C-AA47-AB99-D91D3739FB6C}"/>
              </a:ext>
            </a:extLst>
          </p:cNvPr>
          <p:cNvPicPr>
            <a:picLocks noChangeAspect="1"/>
          </p:cNvPicPr>
          <p:nvPr/>
        </p:nvPicPr>
        <p:blipFill>
          <a:blip r:embed="rId2"/>
          <a:stretch>
            <a:fillRect/>
          </a:stretch>
        </p:blipFill>
        <p:spPr>
          <a:xfrm>
            <a:off x="0" y="1"/>
            <a:ext cx="1219200" cy="542544"/>
          </a:xfrm>
          <a:prstGeom prst="rect">
            <a:avLst/>
          </a:prstGeom>
        </p:spPr>
      </p:pic>
      <p:grpSp>
        <p:nvGrpSpPr>
          <p:cNvPr id="7" name="Group 6">
            <a:extLst>
              <a:ext uri="{FF2B5EF4-FFF2-40B4-BE49-F238E27FC236}">
                <a16:creationId xmlns:a16="http://schemas.microsoft.com/office/drawing/2014/main" id="{F096627A-6548-A548-99A4-3117E922D8DC}"/>
              </a:ext>
            </a:extLst>
          </p:cNvPr>
          <p:cNvGrpSpPr/>
          <p:nvPr/>
        </p:nvGrpSpPr>
        <p:grpSpPr>
          <a:xfrm>
            <a:off x="402220" y="1682909"/>
            <a:ext cx="7467600" cy="3657600"/>
            <a:chOff x="1286933" y="1371600"/>
            <a:chExt cx="7467600" cy="3657600"/>
          </a:xfrm>
        </p:grpSpPr>
        <p:sp>
          <p:nvSpPr>
            <p:cNvPr id="8" name="TextBox 7">
              <a:extLst>
                <a:ext uri="{FF2B5EF4-FFF2-40B4-BE49-F238E27FC236}">
                  <a16:creationId xmlns:a16="http://schemas.microsoft.com/office/drawing/2014/main" id="{7B834B83-4E22-314A-ADE9-34EE196C6290}"/>
                </a:ext>
              </a:extLst>
            </p:cNvPr>
            <p:cNvSpPr txBox="1"/>
            <p:nvPr/>
          </p:nvSpPr>
          <p:spPr>
            <a:xfrm>
              <a:off x="5899392" y="3046505"/>
              <a:ext cx="985882" cy="338554"/>
            </a:xfrm>
            <a:prstGeom prst="rect">
              <a:avLst/>
            </a:prstGeom>
            <a:noFill/>
          </p:spPr>
          <p:txBody>
            <a:bodyPr wrap="square" rtlCol="0">
              <a:spAutoFit/>
            </a:bodyPr>
            <a:lstStyle/>
            <a:p>
              <a:r>
                <a:rPr lang="en-US" sz="1600" dirty="0">
                  <a:latin typeface="Arial" pitchFamily="34" charset="0"/>
                  <a:cs typeface="Arial" pitchFamily="34" charset="0"/>
                </a:rPr>
                <a:t>+    E   ≈</a:t>
              </a:r>
            </a:p>
          </p:txBody>
        </p:sp>
        <p:sp>
          <p:nvSpPr>
            <p:cNvPr id="9" name="Rectangle 8">
              <a:extLst>
                <a:ext uri="{FF2B5EF4-FFF2-40B4-BE49-F238E27FC236}">
                  <a16:creationId xmlns:a16="http://schemas.microsoft.com/office/drawing/2014/main" id="{678D7493-D062-FD40-825B-B525CEF28E74}"/>
                </a:ext>
              </a:extLst>
            </p:cNvPr>
            <p:cNvSpPr/>
            <p:nvPr/>
          </p:nvSpPr>
          <p:spPr>
            <a:xfrm>
              <a:off x="2353733" y="1752600"/>
              <a:ext cx="16764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X </a:t>
              </a:r>
            </a:p>
            <a:p>
              <a:pPr algn="ctr"/>
              <a:r>
                <a:rPr lang="en-US" sz="1600" dirty="0">
                  <a:solidFill>
                    <a:schemeClr val="tx1"/>
                  </a:solidFill>
                  <a:latin typeface="Arial" pitchFamily="34" charset="0"/>
                  <a:cs typeface="Arial" pitchFamily="34" charset="0"/>
                </a:rPr>
                <a:t>(Genotypes)</a:t>
              </a:r>
            </a:p>
          </p:txBody>
        </p:sp>
        <p:grpSp>
          <p:nvGrpSpPr>
            <p:cNvPr id="10" name="Group 76">
              <a:extLst>
                <a:ext uri="{FF2B5EF4-FFF2-40B4-BE49-F238E27FC236}">
                  <a16:creationId xmlns:a16="http://schemas.microsoft.com/office/drawing/2014/main" id="{9356A396-3ED9-FE46-A7FC-CD205A488F3F}"/>
                </a:ext>
              </a:extLst>
            </p:cNvPr>
            <p:cNvGrpSpPr/>
            <p:nvPr/>
          </p:nvGrpSpPr>
          <p:grpSpPr>
            <a:xfrm>
              <a:off x="1667933" y="2514600"/>
              <a:ext cx="3048000" cy="1524000"/>
              <a:chOff x="1143000" y="1600200"/>
              <a:chExt cx="3048000" cy="1524000"/>
            </a:xfrm>
          </p:grpSpPr>
          <p:sp>
            <p:nvSpPr>
              <p:cNvPr id="75" name="Rectangle 74">
                <a:extLst>
                  <a:ext uri="{FF2B5EF4-FFF2-40B4-BE49-F238E27FC236}">
                    <a16:creationId xmlns:a16="http://schemas.microsoft.com/office/drawing/2014/main" id="{04487214-6662-EF42-9954-4E94DDD3FDA4}"/>
                  </a:ext>
                </a:extLst>
              </p:cNvPr>
              <p:cNvSpPr/>
              <p:nvPr/>
            </p:nvSpPr>
            <p:spPr>
              <a:xfrm>
                <a:off x="1143000" y="1600200"/>
                <a:ext cx="3048000" cy="1524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D976981D-83B0-7D4D-85E6-6B6D8C46FEB4}"/>
                  </a:ext>
                </a:extLst>
              </p:cNvPr>
              <p:cNvCxnSpPr/>
              <p:nvPr/>
            </p:nvCxnSpPr>
            <p:spPr>
              <a:xfrm>
                <a:off x="1295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C5809B-0DA8-0A42-9B34-6B948DD515B7}"/>
                  </a:ext>
                </a:extLst>
              </p:cNvPr>
              <p:cNvCxnSpPr/>
              <p:nvPr/>
            </p:nvCxnSpPr>
            <p:spPr>
              <a:xfrm>
                <a:off x="1447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6C2A471-DB0A-194C-99BC-89E0ABE31EBC}"/>
                  </a:ext>
                </a:extLst>
              </p:cNvPr>
              <p:cNvCxnSpPr/>
              <p:nvPr/>
            </p:nvCxnSpPr>
            <p:spPr>
              <a:xfrm>
                <a:off x="1600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CED2870-EF55-3342-AF02-5D09118E234A}"/>
                  </a:ext>
                </a:extLst>
              </p:cNvPr>
              <p:cNvCxnSpPr/>
              <p:nvPr/>
            </p:nvCxnSpPr>
            <p:spPr>
              <a:xfrm>
                <a:off x="1752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DACC6FD-8ACE-F240-8901-197030826361}"/>
                  </a:ext>
                </a:extLst>
              </p:cNvPr>
              <p:cNvCxnSpPr/>
              <p:nvPr/>
            </p:nvCxnSpPr>
            <p:spPr>
              <a:xfrm>
                <a:off x="1905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261BE81-898F-B943-AFBE-EA7A5EFF1A25}"/>
                  </a:ext>
                </a:extLst>
              </p:cNvPr>
              <p:cNvCxnSpPr/>
              <p:nvPr/>
            </p:nvCxnSpPr>
            <p:spPr>
              <a:xfrm>
                <a:off x="2057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F1CBCDF-CC92-9944-A55A-94FB7E0E65D6}"/>
                  </a:ext>
                </a:extLst>
              </p:cNvPr>
              <p:cNvCxnSpPr/>
              <p:nvPr/>
            </p:nvCxnSpPr>
            <p:spPr>
              <a:xfrm>
                <a:off x="2209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08D8602-11C1-4D47-92CC-CBA35C5EA8E9}"/>
                  </a:ext>
                </a:extLst>
              </p:cNvPr>
              <p:cNvCxnSpPr/>
              <p:nvPr/>
            </p:nvCxnSpPr>
            <p:spPr>
              <a:xfrm>
                <a:off x="2362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37F779-4400-5C42-82FE-71C417FA9D12}"/>
                  </a:ext>
                </a:extLst>
              </p:cNvPr>
              <p:cNvCxnSpPr/>
              <p:nvPr/>
            </p:nvCxnSpPr>
            <p:spPr>
              <a:xfrm>
                <a:off x="2514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D33F368-C21B-C84C-A526-11D13FC886F2}"/>
                  </a:ext>
                </a:extLst>
              </p:cNvPr>
              <p:cNvCxnSpPr/>
              <p:nvPr/>
            </p:nvCxnSpPr>
            <p:spPr>
              <a:xfrm>
                <a:off x="2667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38701F6-49E9-6345-BFC9-A1790FE0E92F}"/>
                  </a:ext>
                </a:extLst>
              </p:cNvPr>
              <p:cNvCxnSpPr/>
              <p:nvPr/>
            </p:nvCxnSpPr>
            <p:spPr>
              <a:xfrm>
                <a:off x="2819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14FEF9F-1BC6-D14B-953E-126DEF348205}"/>
                  </a:ext>
                </a:extLst>
              </p:cNvPr>
              <p:cNvCxnSpPr/>
              <p:nvPr/>
            </p:nvCxnSpPr>
            <p:spPr>
              <a:xfrm>
                <a:off x="2971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C186265-7618-7644-8B79-E19F0512E8F3}"/>
                  </a:ext>
                </a:extLst>
              </p:cNvPr>
              <p:cNvCxnSpPr/>
              <p:nvPr/>
            </p:nvCxnSpPr>
            <p:spPr>
              <a:xfrm>
                <a:off x="3124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786005-D298-7F46-944E-CAB186F86A1A}"/>
                  </a:ext>
                </a:extLst>
              </p:cNvPr>
              <p:cNvCxnSpPr/>
              <p:nvPr/>
            </p:nvCxnSpPr>
            <p:spPr>
              <a:xfrm>
                <a:off x="3276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EA911CA-2452-C64C-ABD1-E83BDE3F5CFD}"/>
                  </a:ext>
                </a:extLst>
              </p:cNvPr>
              <p:cNvCxnSpPr/>
              <p:nvPr/>
            </p:nvCxnSpPr>
            <p:spPr>
              <a:xfrm>
                <a:off x="3429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542EBFF-3938-4E40-8562-77F3F6BB159E}"/>
                  </a:ext>
                </a:extLst>
              </p:cNvPr>
              <p:cNvCxnSpPr/>
              <p:nvPr/>
            </p:nvCxnSpPr>
            <p:spPr>
              <a:xfrm>
                <a:off x="3581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9E01624-4F43-D14C-827F-1F24D7EFFC73}"/>
                  </a:ext>
                </a:extLst>
              </p:cNvPr>
              <p:cNvCxnSpPr/>
              <p:nvPr/>
            </p:nvCxnSpPr>
            <p:spPr>
              <a:xfrm>
                <a:off x="3733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EF6B93-C996-EE4B-9565-428EAF837465}"/>
                  </a:ext>
                </a:extLst>
              </p:cNvPr>
              <p:cNvCxnSpPr/>
              <p:nvPr/>
            </p:nvCxnSpPr>
            <p:spPr>
              <a:xfrm>
                <a:off x="3886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073A1B4-A78E-CF44-845A-E7759F508379}"/>
                  </a:ext>
                </a:extLst>
              </p:cNvPr>
              <p:cNvCxnSpPr/>
              <p:nvPr/>
            </p:nvCxnSpPr>
            <p:spPr>
              <a:xfrm>
                <a:off x="4038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D0DCA79-0CA8-7D4D-98B7-6781F76AA3C4}"/>
                  </a:ext>
                </a:extLst>
              </p:cNvPr>
              <p:cNvCxnSpPr/>
              <p:nvPr/>
            </p:nvCxnSpPr>
            <p:spPr>
              <a:xfrm>
                <a:off x="1143000" y="17526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8CACD51-1756-854A-885D-731A69BC585E}"/>
                  </a:ext>
                </a:extLst>
              </p:cNvPr>
              <p:cNvCxnSpPr/>
              <p:nvPr/>
            </p:nvCxnSpPr>
            <p:spPr>
              <a:xfrm>
                <a:off x="1143000" y="19050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B894662-333C-6A4F-A760-8791AF29534B}"/>
                  </a:ext>
                </a:extLst>
              </p:cNvPr>
              <p:cNvCxnSpPr/>
              <p:nvPr/>
            </p:nvCxnSpPr>
            <p:spPr>
              <a:xfrm>
                <a:off x="1143000" y="20574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3CB0980-00DB-804A-8476-5D7DA18D3EE8}"/>
                  </a:ext>
                </a:extLst>
              </p:cNvPr>
              <p:cNvCxnSpPr/>
              <p:nvPr/>
            </p:nvCxnSpPr>
            <p:spPr>
              <a:xfrm>
                <a:off x="1143000" y="22098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823C9A-D3CD-1B46-B0CB-7544165E1C89}"/>
                  </a:ext>
                </a:extLst>
              </p:cNvPr>
              <p:cNvCxnSpPr>
                <a:cxnSpLocks/>
                <a:endCxn id="75" idx="3"/>
              </p:cNvCxnSpPr>
              <p:nvPr/>
            </p:nvCxnSpPr>
            <p:spPr>
              <a:xfrm>
                <a:off x="1143000" y="23622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D71045B-B83A-C04A-8468-1381B75206D7}"/>
                  </a:ext>
                </a:extLst>
              </p:cNvPr>
              <p:cNvCxnSpPr/>
              <p:nvPr/>
            </p:nvCxnSpPr>
            <p:spPr>
              <a:xfrm>
                <a:off x="1143000" y="25146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CF1E016-5561-5841-A9E7-7A98A695565B}"/>
                  </a:ext>
                </a:extLst>
              </p:cNvPr>
              <p:cNvCxnSpPr/>
              <p:nvPr/>
            </p:nvCxnSpPr>
            <p:spPr>
              <a:xfrm>
                <a:off x="1143000" y="26670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1783EC8-0B92-864C-AC81-203781879153}"/>
                  </a:ext>
                </a:extLst>
              </p:cNvPr>
              <p:cNvCxnSpPr/>
              <p:nvPr/>
            </p:nvCxnSpPr>
            <p:spPr>
              <a:xfrm>
                <a:off x="1143000" y="28194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4E09FA8-4B19-AD47-A562-8BF0C8823CAF}"/>
                  </a:ext>
                </a:extLst>
              </p:cNvPr>
              <p:cNvCxnSpPr/>
              <p:nvPr/>
            </p:nvCxnSpPr>
            <p:spPr>
              <a:xfrm>
                <a:off x="1143000" y="29718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5071D871-BEDA-F84D-B40B-BB2221AB5C45}"/>
                </a:ext>
              </a:extLst>
            </p:cNvPr>
            <p:cNvSpPr/>
            <p:nvPr/>
          </p:nvSpPr>
          <p:spPr>
            <a:xfrm>
              <a:off x="4648200" y="1371600"/>
              <a:ext cx="1676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B</a:t>
              </a:r>
            </a:p>
            <a:p>
              <a:pPr algn="ctr"/>
              <a:r>
                <a:rPr lang="en-US" sz="1600" dirty="0">
                  <a:solidFill>
                    <a:schemeClr val="tx1"/>
                  </a:solidFill>
                  <a:latin typeface="Arial" pitchFamily="34" charset="0"/>
                  <a:cs typeface="Arial" pitchFamily="34" charset="0"/>
                </a:rPr>
                <a:t>(Associations)</a:t>
              </a:r>
            </a:p>
          </p:txBody>
        </p:sp>
        <p:grpSp>
          <p:nvGrpSpPr>
            <p:cNvPr id="12" name="Group 221">
              <a:extLst>
                <a:ext uri="{FF2B5EF4-FFF2-40B4-BE49-F238E27FC236}">
                  <a16:creationId xmlns:a16="http://schemas.microsoft.com/office/drawing/2014/main" id="{66EA514C-F167-794C-81B2-40FDEB430D8E}"/>
                </a:ext>
              </a:extLst>
            </p:cNvPr>
            <p:cNvGrpSpPr/>
            <p:nvPr/>
          </p:nvGrpSpPr>
          <p:grpSpPr>
            <a:xfrm>
              <a:off x="5334000" y="1981200"/>
              <a:ext cx="152401" cy="3048000"/>
              <a:chOff x="4267200" y="2438400"/>
              <a:chExt cx="152401" cy="3048000"/>
            </a:xfrm>
          </p:grpSpPr>
          <p:sp>
            <p:nvSpPr>
              <p:cNvPr id="50" name="Rectangle 49">
                <a:extLst>
                  <a:ext uri="{FF2B5EF4-FFF2-40B4-BE49-F238E27FC236}">
                    <a16:creationId xmlns:a16="http://schemas.microsoft.com/office/drawing/2014/main" id="{99F38006-B585-FD47-A29B-0DD94DC5397B}"/>
                  </a:ext>
                </a:extLst>
              </p:cNvPr>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C268A89-9D9D-AA40-ADBC-483097C3189D}"/>
                  </a:ext>
                </a:extLst>
              </p:cNvPr>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527DE9C-3132-E446-AC7B-0AA61B7699DB}"/>
                  </a:ext>
                </a:extLst>
              </p:cNvPr>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181F113-A8F4-6A41-AEF0-CE180841536F}"/>
                  </a:ext>
                </a:extLst>
              </p:cNvPr>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A18969C-EA35-6942-82FC-7B98FB337904}"/>
                  </a:ext>
                </a:extLst>
              </p:cNvPr>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7426B9C-86C6-BC47-B59A-3ACD0CDDBFFE}"/>
                  </a:ext>
                </a:extLst>
              </p:cNvPr>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83A0BF6-A13E-0A42-9D53-53C2DFF76E4D}"/>
                  </a:ext>
                </a:extLst>
              </p:cNvPr>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5557F79-AAE4-0241-8876-459C22B93873}"/>
                  </a:ext>
                </a:extLst>
              </p:cNvPr>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76FBCD8-F788-4B4D-85BC-65BEE747B9BA}"/>
                  </a:ext>
                </a:extLst>
              </p:cNvPr>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6B8035-1CBD-B54D-914E-13A6CBA12E4C}"/>
                  </a:ext>
                </a:extLst>
              </p:cNvPr>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83942E6-061F-B142-97CC-6F71755F564D}"/>
                  </a:ext>
                </a:extLst>
              </p:cNvPr>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0E8A09-C9E6-A947-9F32-C1202206AC36}"/>
                  </a:ext>
                </a:extLst>
              </p:cNvPr>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7AC6B33-E5AE-9549-8DDA-B258C7D95DA8}"/>
                  </a:ext>
                </a:extLst>
              </p:cNvPr>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57DD70-4343-2844-AEF2-0E379F6ACA24}"/>
                  </a:ext>
                </a:extLst>
              </p:cNvPr>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11CF9B-513A-3340-BF7F-730122799415}"/>
                  </a:ext>
                </a:extLst>
              </p:cNvPr>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D4955C-FD9D-D246-9363-9462135F3EF2}"/>
                  </a:ext>
                </a:extLst>
              </p:cNvPr>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CD507A3-F008-F040-A8E6-9E8B7CB6179A}"/>
                  </a:ext>
                </a:extLst>
              </p:cNvPr>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7FFFF7-6D00-394D-90D8-C384EAD52D94}"/>
                  </a:ext>
                </a:extLst>
              </p:cNvPr>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6EEAA1-F2CF-9844-92C7-01FC2448203E}"/>
                  </a:ext>
                </a:extLst>
              </p:cNvPr>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B9EC868-1587-A34B-8650-0ACAD1C6A231}"/>
                  </a:ext>
                </a:extLst>
              </p:cNvPr>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721A7D2-38D9-C74F-B62A-FF198AD54066}"/>
                  </a:ext>
                </a:extLst>
              </p:cNvPr>
              <p:cNvSpPr/>
              <p:nvPr/>
            </p:nvSpPr>
            <p:spPr>
              <a:xfrm>
                <a:off x="4267200" y="2590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2F512BF-7028-D145-B3DB-9536CE226366}"/>
                  </a:ext>
                </a:extLst>
              </p:cNvPr>
              <p:cNvSpPr/>
              <p:nvPr/>
            </p:nvSpPr>
            <p:spPr>
              <a:xfrm>
                <a:off x="4267200" y="3200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CFECBA3-758D-FF4E-9AEC-1BE83A2DF25A}"/>
                  </a:ext>
                </a:extLst>
              </p:cNvPr>
              <p:cNvSpPr/>
              <p:nvPr/>
            </p:nvSpPr>
            <p:spPr>
              <a:xfrm>
                <a:off x="4267200" y="4114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79C2DCD-66DB-8941-898A-E0C2680214FF}"/>
                  </a:ext>
                </a:extLst>
              </p:cNvPr>
              <p:cNvSpPr/>
              <p:nvPr/>
            </p:nvSpPr>
            <p:spPr>
              <a:xfrm>
                <a:off x="4267200" y="4267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7A25F48-FB4F-EF4C-9AE7-09131D1806FC}"/>
                  </a:ext>
                </a:extLst>
              </p:cNvPr>
              <p:cNvSpPr/>
              <p:nvPr/>
            </p:nvSpPr>
            <p:spPr>
              <a:xfrm>
                <a:off x="4267200" y="5029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D416E41D-4A1E-C84B-895D-83968C9D0000}"/>
                </a:ext>
              </a:extLst>
            </p:cNvPr>
            <p:cNvSpPr/>
            <p:nvPr/>
          </p:nvSpPr>
          <p:spPr>
            <a:xfrm>
              <a:off x="7306733" y="1752600"/>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Y</a:t>
              </a:r>
            </a:p>
            <a:p>
              <a:pPr algn="ctr"/>
              <a:r>
                <a:rPr lang="en-US" sz="1600" dirty="0">
                  <a:solidFill>
                    <a:schemeClr val="tx1"/>
                  </a:solidFill>
                  <a:latin typeface="Arial" pitchFamily="34" charset="0"/>
                  <a:cs typeface="Arial" pitchFamily="34" charset="0"/>
                </a:rPr>
                <a:t>(Phenotype)</a:t>
              </a:r>
            </a:p>
          </p:txBody>
        </p:sp>
        <p:grpSp>
          <p:nvGrpSpPr>
            <p:cNvPr id="14" name="Group 77">
              <a:extLst>
                <a:ext uri="{FF2B5EF4-FFF2-40B4-BE49-F238E27FC236}">
                  <a16:creationId xmlns:a16="http://schemas.microsoft.com/office/drawing/2014/main" id="{C84969E6-6B72-634B-96A1-87DA02976385}"/>
                </a:ext>
              </a:extLst>
            </p:cNvPr>
            <p:cNvGrpSpPr/>
            <p:nvPr/>
          </p:nvGrpSpPr>
          <p:grpSpPr>
            <a:xfrm>
              <a:off x="7772400" y="2514600"/>
              <a:ext cx="152400" cy="1524000"/>
              <a:chOff x="5867400" y="1600200"/>
              <a:chExt cx="152400" cy="1524000"/>
            </a:xfrm>
          </p:grpSpPr>
          <p:sp>
            <p:nvSpPr>
              <p:cNvPr id="36" name="Rectangle 35">
                <a:extLst>
                  <a:ext uri="{FF2B5EF4-FFF2-40B4-BE49-F238E27FC236}">
                    <a16:creationId xmlns:a16="http://schemas.microsoft.com/office/drawing/2014/main" id="{14B3FB40-6679-B840-8EB7-D129D015DFD9}"/>
                  </a:ext>
                </a:extLst>
              </p:cNvPr>
              <p:cNvSpPr/>
              <p:nvPr/>
            </p:nvSpPr>
            <p:spPr>
              <a:xfrm>
                <a:off x="5867400" y="1600200"/>
                <a:ext cx="152399" cy="1524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F781E470-3117-1643-9F3A-E5BA27AD49B2}"/>
                  </a:ext>
                </a:extLst>
              </p:cNvPr>
              <p:cNvCxnSpPr/>
              <p:nvPr/>
            </p:nvCxnSpPr>
            <p:spPr>
              <a:xfrm>
                <a:off x="5867400" y="1752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19DFDB-F384-9248-9E5F-E0D911F51FC7}"/>
                  </a:ext>
                </a:extLst>
              </p:cNvPr>
              <p:cNvCxnSpPr/>
              <p:nvPr/>
            </p:nvCxnSpPr>
            <p:spPr>
              <a:xfrm>
                <a:off x="5867400" y="1905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9F1BC6-85E9-4245-A610-0623CF018DB7}"/>
                  </a:ext>
                </a:extLst>
              </p:cNvPr>
              <p:cNvCxnSpPr/>
              <p:nvPr/>
            </p:nvCxnSpPr>
            <p:spPr>
              <a:xfrm>
                <a:off x="5867400" y="2057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72A2CAA-ED34-D245-AE96-BA36B078953F}"/>
                  </a:ext>
                </a:extLst>
              </p:cNvPr>
              <p:cNvCxnSpPr/>
              <p:nvPr/>
            </p:nvCxnSpPr>
            <p:spPr>
              <a:xfrm>
                <a:off x="5867400" y="2209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06D1D21-DF55-4044-B589-B36A2C2F0247}"/>
                  </a:ext>
                </a:extLst>
              </p:cNvPr>
              <p:cNvCxnSpPr/>
              <p:nvPr/>
            </p:nvCxnSpPr>
            <p:spPr>
              <a:xfrm>
                <a:off x="5867400" y="2362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4BE6857-2397-104A-8392-9F64F8A16115}"/>
                  </a:ext>
                </a:extLst>
              </p:cNvPr>
              <p:cNvCxnSpPr/>
              <p:nvPr/>
            </p:nvCxnSpPr>
            <p:spPr>
              <a:xfrm>
                <a:off x="5867400" y="2514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CA5599-63A6-DD43-BE20-6F1223FFCB7A}"/>
                  </a:ext>
                </a:extLst>
              </p:cNvPr>
              <p:cNvCxnSpPr/>
              <p:nvPr/>
            </p:nvCxnSpPr>
            <p:spPr>
              <a:xfrm>
                <a:off x="5867400" y="2667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ECC83D-71D5-2F4C-B40C-1A630C17EEC8}"/>
                  </a:ext>
                </a:extLst>
              </p:cNvPr>
              <p:cNvCxnSpPr/>
              <p:nvPr/>
            </p:nvCxnSpPr>
            <p:spPr>
              <a:xfrm>
                <a:off x="5867400" y="2819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266CF1-1B47-154B-8160-FCB95D018E54}"/>
                  </a:ext>
                </a:extLst>
              </p:cNvPr>
              <p:cNvCxnSpPr/>
              <p:nvPr/>
            </p:nvCxnSpPr>
            <p:spPr>
              <a:xfrm>
                <a:off x="5867400" y="2971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3799BC5-81AB-F54D-BFD4-A148A1DDB9C5}"/>
                  </a:ext>
                </a:extLst>
              </p:cNvPr>
              <p:cNvSpPr/>
              <p:nvPr/>
            </p:nvSpPr>
            <p:spPr>
              <a:xfrm>
                <a:off x="5867400" y="25146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814AF05-2AA2-0F47-8100-9469CCDA0888}"/>
                  </a:ext>
                </a:extLst>
              </p:cNvPr>
              <p:cNvSpPr/>
              <p:nvPr/>
            </p:nvSpPr>
            <p:spPr>
              <a:xfrm>
                <a:off x="5867400" y="28194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37984A2-D32E-F842-80BF-FBDFBC9D020F}"/>
                  </a:ext>
                </a:extLst>
              </p:cNvPr>
              <p:cNvSpPr/>
              <p:nvPr/>
            </p:nvSpPr>
            <p:spPr>
              <a:xfrm>
                <a:off x="5867400" y="26670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3025F7F-031D-9644-BDA5-1636EEF173C4}"/>
                  </a:ext>
                </a:extLst>
              </p:cNvPr>
              <p:cNvSpPr/>
              <p:nvPr/>
            </p:nvSpPr>
            <p:spPr>
              <a:xfrm>
                <a:off x="5867400" y="29718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5F4011C2-3255-C848-8D8A-39D9AFC88B1F}"/>
                </a:ext>
              </a:extLst>
            </p:cNvPr>
            <p:cNvSpPr/>
            <p:nvPr/>
          </p:nvSpPr>
          <p:spPr>
            <a:xfrm>
              <a:off x="5756563" y="3486073"/>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(Noise)</a:t>
              </a:r>
            </a:p>
          </p:txBody>
        </p:sp>
        <p:sp>
          <p:nvSpPr>
            <p:cNvPr id="16" name="Rectangle 15">
              <a:extLst>
                <a:ext uri="{FF2B5EF4-FFF2-40B4-BE49-F238E27FC236}">
                  <a16:creationId xmlns:a16="http://schemas.microsoft.com/office/drawing/2014/main" id="{1B142E67-1C40-FA42-8713-8FC4424823B8}"/>
                </a:ext>
              </a:extLst>
            </p:cNvPr>
            <p:cNvSpPr/>
            <p:nvPr/>
          </p:nvSpPr>
          <p:spPr>
            <a:xfrm>
              <a:off x="1286933" y="2438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1</a:t>
              </a:r>
            </a:p>
          </p:txBody>
        </p:sp>
        <p:sp>
          <p:nvSpPr>
            <p:cNvPr id="17" name="Rectangle 16">
              <a:extLst>
                <a:ext uri="{FF2B5EF4-FFF2-40B4-BE49-F238E27FC236}">
                  <a16:creationId xmlns:a16="http://schemas.microsoft.com/office/drawing/2014/main" id="{577B5AD8-4D02-BA45-B933-07F7EC80697E}"/>
                </a:ext>
              </a:extLst>
            </p:cNvPr>
            <p:cNvSpPr/>
            <p:nvPr/>
          </p:nvSpPr>
          <p:spPr>
            <a:xfrm>
              <a:off x="1286933" y="2590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2</a:t>
              </a:r>
            </a:p>
          </p:txBody>
        </p:sp>
        <p:sp>
          <p:nvSpPr>
            <p:cNvPr id="18" name="Rectangle 17">
              <a:extLst>
                <a:ext uri="{FF2B5EF4-FFF2-40B4-BE49-F238E27FC236}">
                  <a16:creationId xmlns:a16="http://schemas.microsoft.com/office/drawing/2014/main" id="{7406F17D-BCE3-EC47-9192-5FC75D748262}"/>
                </a:ext>
              </a:extLst>
            </p:cNvPr>
            <p:cNvSpPr/>
            <p:nvPr/>
          </p:nvSpPr>
          <p:spPr>
            <a:xfrm>
              <a:off x="1286933" y="27432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3</a:t>
              </a:r>
            </a:p>
          </p:txBody>
        </p:sp>
        <p:sp>
          <p:nvSpPr>
            <p:cNvPr id="19" name="Rectangle 18">
              <a:extLst>
                <a:ext uri="{FF2B5EF4-FFF2-40B4-BE49-F238E27FC236}">
                  <a16:creationId xmlns:a16="http://schemas.microsoft.com/office/drawing/2014/main" id="{16513EA7-16E4-8548-8F40-D5E1AA37B65A}"/>
                </a:ext>
              </a:extLst>
            </p:cNvPr>
            <p:cNvSpPr/>
            <p:nvPr/>
          </p:nvSpPr>
          <p:spPr>
            <a:xfrm>
              <a:off x="1286933" y="3810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s</a:t>
              </a:r>
              <a:r>
                <a:rPr lang="en-US" sz="1200" baseline="-25000" dirty="0" err="1">
                  <a:solidFill>
                    <a:schemeClr val="tx1"/>
                  </a:solidFill>
                  <a:latin typeface="Arial" pitchFamily="34" charset="0"/>
                  <a:cs typeface="Arial" pitchFamily="34" charset="0"/>
                </a:rPr>
                <a:t>n</a:t>
              </a:r>
              <a:endParaRPr lang="en-US" sz="1200" baseline="-25000" dirty="0">
                <a:solidFill>
                  <a:schemeClr val="tx1"/>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BA18A68A-59B6-3240-BFB7-C5B6C57C5D03}"/>
                </a:ext>
              </a:extLst>
            </p:cNvPr>
            <p:cNvSpPr/>
            <p:nvPr/>
          </p:nvSpPr>
          <p:spPr>
            <a:xfrm>
              <a:off x="7391400" y="2438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1</a:t>
              </a:r>
            </a:p>
          </p:txBody>
        </p:sp>
        <p:sp>
          <p:nvSpPr>
            <p:cNvPr id="21" name="Rectangle 20">
              <a:extLst>
                <a:ext uri="{FF2B5EF4-FFF2-40B4-BE49-F238E27FC236}">
                  <a16:creationId xmlns:a16="http://schemas.microsoft.com/office/drawing/2014/main" id="{85ADB3D8-8FB4-694F-9278-0AD10830CCE3}"/>
                </a:ext>
              </a:extLst>
            </p:cNvPr>
            <p:cNvSpPr/>
            <p:nvPr/>
          </p:nvSpPr>
          <p:spPr>
            <a:xfrm>
              <a:off x="7391400" y="2590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2</a:t>
              </a:r>
            </a:p>
          </p:txBody>
        </p:sp>
        <p:sp>
          <p:nvSpPr>
            <p:cNvPr id="22" name="Rectangle 21">
              <a:extLst>
                <a:ext uri="{FF2B5EF4-FFF2-40B4-BE49-F238E27FC236}">
                  <a16:creationId xmlns:a16="http://schemas.microsoft.com/office/drawing/2014/main" id="{FC067A3F-98DC-8B4F-AB28-E335D20FBD99}"/>
                </a:ext>
              </a:extLst>
            </p:cNvPr>
            <p:cNvSpPr/>
            <p:nvPr/>
          </p:nvSpPr>
          <p:spPr>
            <a:xfrm>
              <a:off x="7391400" y="27432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3</a:t>
              </a:r>
            </a:p>
          </p:txBody>
        </p:sp>
        <p:sp>
          <p:nvSpPr>
            <p:cNvPr id="23" name="Rectangle 22">
              <a:extLst>
                <a:ext uri="{FF2B5EF4-FFF2-40B4-BE49-F238E27FC236}">
                  <a16:creationId xmlns:a16="http://schemas.microsoft.com/office/drawing/2014/main" id="{D985755A-C960-AA40-9C9F-146626404353}"/>
                </a:ext>
              </a:extLst>
            </p:cNvPr>
            <p:cNvSpPr/>
            <p:nvPr/>
          </p:nvSpPr>
          <p:spPr>
            <a:xfrm>
              <a:off x="7391400" y="3810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y</a:t>
              </a:r>
              <a:r>
                <a:rPr lang="en-US" sz="1200" baseline="-25000" dirty="0" err="1">
                  <a:solidFill>
                    <a:schemeClr val="tx1"/>
                  </a:solidFill>
                  <a:latin typeface="Arial" pitchFamily="34" charset="0"/>
                  <a:cs typeface="Arial" pitchFamily="34" charset="0"/>
                </a:rPr>
                <a:t>n</a:t>
              </a:r>
              <a:endParaRPr lang="en-US" sz="1200" baseline="-25000" dirty="0">
                <a:solidFill>
                  <a:schemeClr val="tx1"/>
                </a:solidFill>
                <a:latin typeface="Arial" pitchFamily="34" charset="0"/>
                <a:cs typeface="Arial" pitchFamily="34" charset="0"/>
              </a:endParaRPr>
            </a:p>
          </p:txBody>
        </p:sp>
        <p:sp>
          <p:nvSpPr>
            <p:cNvPr id="24" name="Rectangle 23">
              <a:extLst>
                <a:ext uri="{FF2B5EF4-FFF2-40B4-BE49-F238E27FC236}">
                  <a16:creationId xmlns:a16="http://schemas.microsoft.com/office/drawing/2014/main" id="{7BED7B5A-6FD5-4F45-A10D-D82B6E2D4E24}"/>
                </a:ext>
              </a:extLst>
            </p:cNvPr>
            <p:cNvSpPr/>
            <p:nvPr/>
          </p:nvSpPr>
          <p:spPr>
            <a:xfrm>
              <a:off x="4995332" y="1905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1</a:t>
              </a:r>
            </a:p>
          </p:txBody>
        </p:sp>
        <p:sp>
          <p:nvSpPr>
            <p:cNvPr id="25" name="Rectangle 24">
              <a:extLst>
                <a:ext uri="{FF2B5EF4-FFF2-40B4-BE49-F238E27FC236}">
                  <a16:creationId xmlns:a16="http://schemas.microsoft.com/office/drawing/2014/main" id="{87ED7F15-DB17-3F48-89A1-0C8568F8A97D}"/>
                </a:ext>
              </a:extLst>
            </p:cNvPr>
            <p:cNvSpPr/>
            <p:nvPr/>
          </p:nvSpPr>
          <p:spPr>
            <a:xfrm>
              <a:off x="4995332" y="2057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2</a:t>
              </a:r>
            </a:p>
          </p:txBody>
        </p:sp>
        <p:sp>
          <p:nvSpPr>
            <p:cNvPr id="26" name="Rectangle 25">
              <a:extLst>
                <a:ext uri="{FF2B5EF4-FFF2-40B4-BE49-F238E27FC236}">
                  <a16:creationId xmlns:a16="http://schemas.microsoft.com/office/drawing/2014/main" id="{3B759659-9025-5C4C-A5B3-33C44ABF76D2}"/>
                </a:ext>
              </a:extLst>
            </p:cNvPr>
            <p:cNvSpPr/>
            <p:nvPr/>
          </p:nvSpPr>
          <p:spPr>
            <a:xfrm>
              <a:off x="4995332" y="2209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3</a:t>
              </a:r>
            </a:p>
          </p:txBody>
        </p:sp>
        <p:sp>
          <p:nvSpPr>
            <p:cNvPr id="27" name="Rectangle 26">
              <a:extLst>
                <a:ext uri="{FF2B5EF4-FFF2-40B4-BE49-F238E27FC236}">
                  <a16:creationId xmlns:a16="http://schemas.microsoft.com/office/drawing/2014/main" id="{E115DF76-6018-1046-8626-D82C46663A7B}"/>
                </a:ext>
              </a:extLst>
            </p:cNvPr>
            <p:cNvSpPr/>
            <p:nvPr/>
          </p:nvSpPr>
          <p:spPr>
            <a:xfrm>
              <a:off x="4995332" y="48006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b</a:t>
              </a:r>
              <a:r>
                <a:rPr lang="en-US" sz="1200" baseline="-25000" dirty="0" err="1">
                  <a:solidFill>
                    <a:schemeClr val="tx1"/>
                  </a:solidFill>
                  <a:latin typeface="Arial" pitchFamily="34" charset="0"/>
                  <a:cs typeface="Arial" pitchFamily="34" charset="0"/>
                </a:rPr>
                <a:t>m</a:t>
              </a:r>
              <a:endParaRPr lang="en-US" sz="1200" baseline="-25000" dirty="0">
                <a:solidFill>
                  <a:schemeClr val="tx1"/>
                </a:solidFill>
                <a:latin typeface="Arial" pitchFamily="34" charset="0"/>
                <a:cs typeface="Arial" pitchFamily="34" charset="0"/>
              </a:endParaRPr>
            </a:p>
          </p:txBody>
        </p:sp>
        <p:sp>
          <p:nvSpPr>
            <p:cNvPr id="28" name="Rectangle 27">
              <a:extLst>
                <a:ext uri="{FF2B5EF4-FFF2-40B4-BE49-F238E27FC236}">
                  <a16:creationId xmlns:a16="http://schemas.microsoft.com/office/drawing/2014/main" id="{8FCB6CFB-5379-9A45-A7FD-0CF7A0890200}"/>
                </a:ext>
              </a:extLst>
            </p:cNvPr>
            <p:cNvSpPr/>
            <p:nvPr/>
          </p:nvSpPr>
          <p:spPr>
            <a:xfrm>
              <a:off x="15240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1</a:t>
              </a:r>
            </a:p>
          </p:txBody>
        </p:sp>
        <p:sp>
          <p:nvSpPr>
            <p:cNvPr id="29" name="Rectangle 28">
              <a:extLst>
                <a:ext uri="{FF2B5EF4-FFF2-40B4-BE49-F238E27FC236}">
                  <a16:creationId xmlns:a16="http://schemas.microsoft.com/office/drawing/2014/main" id="{4DEEF14E-A1CA-6948-A2C3-08CDE636124B}"/>
                </a:ext>
              </a:extLst>
            </p:cNvPr>
            <p:cNvSpPr/>
            <p:nvPr/>
          </p:nvSpPr>
          <p:spPr>
            <a:xfrm>
              <a:off x="16764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2</a:t>
              </a:r>
            </a:p>
          </p:txBody>
        </p:sp>
        <p:sp>
          <p:nvSpPr>
            <p:cNvPr id="30" name="Rectangle 29">
              <a:extLst>
                <a:ext uri="{FF2B5EF4-FFF2-40B4-BE49-F238E27FC236}">
                  <a16:creationId xmlns:a16="http://schemas.microsoft.com/office/drawing/2014/main" id="{4AC5A983-F73B-C846-8D26-C2697AE09C04}"/>
                </a:ext>
              </a:extLst>
            </p:cNvPr>
            <p:cNvSpPr/>
            <p:nvPr/>
          </p:nvSpPr>
          <p:spPr>
            <a:xfrm>
              <a:off x="18288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3</a:t>
              </a:r>
            </a:p>
          </p:txBody>
        </p:sp>
        <p:sp>
          <p:nvSpPr>
            <p:cNvPr id="31" name="Rectangle 30">
              <a:extLst>
                <a:ext uri="{FF2B5EF4-FFF2-40B4-BE49-F238E27FC236}">
                  <a16:creationId xmlns:a16="http://schemas.microsoft.com/office/drawing/2014/main" id="{99BDBF57-B663-514E-870F-6BF0EDB1B2EB}"/>
                </a:ext>
              </a:extLst>
            </p:cNvPr>
            <p:cNvSpPr/>
            <p:nvPr/>
          </p:nvSpPr>
          <p:spPr>
            <a:xfrm>
              <a:off x="44196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v</a:t>
              </a:r>
              <a:r>
                <a:rPr lang="en-US" sz="1200" baseline="-25000" dirty="0" err="1">
                  <a:solidFill>
                    <a:schemeClr val="tx1"/>
                  </a:solidFill>
                  <a:latin typeface="Arial" pitchFamily="34" charset="0"/>
                  <a:cs typeface="Arial" pitchFamily="34" charset="0"/>
                </a:rPr>
                <a:t>p</a:t>
              </a:r>
              <a:endParaRPr lang="en-US" sz="1200" baseline="-25000" dirty="0">
                <a:solidFill>
                  <a:schemeClr val="tx1"/>
                </a:solidFill>
                <a:latin typeface="Arial" pitchFamily="34" charset="0"/>
                <a:cs typeface="Arial" pitchFamily="34" charset="0"/>
              </a:endParaRPr>
            </a:p>
          </p:txBody>
        </p:sp>
        <p:sp>
          <p:nvSpPr>
            <p:cNvPr id="32" name="Rectangle 31">
              <a:extLst>
                <a:ext uri="{FF2B5EF4-FFF2-40B4-BE49-F238E27FC236}">
                  <a16:creationId xmlns:a16="http://schemas.microsoft.com/office/drawing/2014/main" id="{57DC3F97-E73C-8F40-BF36-4D1B111E602B}"/>
                </a:ext>
              </a:extLst>
            </p:cNvPr>
            <p:cNvSpPr/>
            <p:nvPr/>
          </p:nvSpPr>
          <p:spPr>
            <a:xfrm>
              <a:off x="30480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a:t>
              </a:r>
              <a:endParaRPr lang="en-US" sz="1200" baseline="-25000" dirty="0">
                <a:solidFill>
                  <a:schemeClr val="tx1"/>
                </a:solidFill>
                <a:latin typeface="Arial" pitchFamily="34" charset="0"/>
                <a:cs typeface="Arial" pitchFamily="34" charset="0"/>
              </a:endParaRPr>
            </a:p>
          </p:txBody>
        </p:sp>
        <p:sp>
          <p:nvSpPr>
            <p:cNvPr id="33" name="TextBox 32">
              <a:extLst>
                <a:ext uri="{FF2B5EF4-FFF2-40B4-BE49-F238E27FC236}">
                  <a16:creationId xmlns:a16="http://schemas.microsoft.com/office/drawing/2014/main" id="{2B19D8EC-881D-604A-81BF-AB42FDFA3BA5}"/>
                </a:ext>
              </a:extLst>
            </p:cNvPr>
            <p:cNvSpPr txBox="1"/>
            <p:nvPr/>
          </p:nvSpPr>
          <p:spPr>
            <a:xfrm>
              <a:off x="7483733" y="31242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sp>
          <p:nvSpPr>
            <p:cNvPr id="34" name="TextBox 33">
              <a:extLst>
                <a:ext uri="{FF2B5EF4-FFF2-40B4-BE49-F238E27FC236}">
                  <a16:creationId xmlns:a16="http://schemas.microsoft.com/office/drawing/2014/main" id="{38503B92-4EA0-E64D-8B6A-8B8DD8AB965A}"/>
                </a:ext>
              </a:extLst>
            </p:cNvPr>
            <p:cNvSpPr txBox="1"/>
            <p:nvPr/>
          </p:nvSpPr>
          <p:spPr>
            <a:xfrm>
              <a:off x="5040868" y="32766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sp>
          <p:nvSpPr>
            <p:cNvPr id="35" name="TextBox 34">
              <a:extLst>
                <a:ext uri="{FF2B5EF4-FFF2-40B4-BE49-F238E27FC236}">
                  <a16:creationId xmlns:a16="http://schemas.microsoft.com/office/drawing/2014/main" id="{9C6919C6-4F6A-A543-B22C-DAE43984EE5F}"/>
                </a:ext>
              </a:extLst>
            </p:cNvPr>
            <p:cNvSpPr txBox="1"/>
            <p:nvPr/>
          </p:nvSpPr>
          <p:spPr>
            <a:xfrm>
              <a:off x="1374801" y="32766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2FC570-E825-064D-A806-812BCF73D926}"/>
                  </a:ext>
                </a:extLst>
              </p:cNvPr>
              <p:cNvSpPr txBox="1"/>
              <p:nvPr/>
            </p:nvSpPr>
            <p:spPr>
              <a:xfrm>
                <a:off x="3598559" y="5624330"/>
                <a:ext cx="200625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𝑦</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𝜇</m:t>
                      </m:r>
                      <m:r>
                        <a:rPr lang="en-US" sz="2200" b="0" i="0" smtClean="0">
                          <a:latin typeface="Cambria Math" panose="02040503050406030204" pitchFamily="18" charset="0"/>
                          <a:ea typeface="Cambria Math" panose="02040503050406030204" pitchFamily="18" charset="0"/>
                        </a:rPr>
                        <m:t>+</m:t>
                      </m:r>
                      <m:r>
                        <m:rPr>
                          <m:sty m:val="p"/>
                        </m:rPr>
                        <a:rPr lang="en-US" sz="2200" b="0" i="0" smtClean="0">
                          <a:latin typeface="Cambria Math" panose="02040503050406030204" pitchFamily="18" charset="0"/>
                          <a:ea typeface="Cambria Math" panose="02040503050406030204" pitchFamily="18" charset="0"/>
                        </a:rPr>
                        <m:t>Xβ</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𝜀</m:t>
                      </m:r>
                    </m:oMath>
                  </m:oMathPara>
                </a14:m>
                <a:endParaRPr lang="en-US" sz="2200" dirty="0"/>
              </a:p>
            </p:txBody>
          </p:sp>
        </mc:Choice>
        <mc:Fallback xmlns="">
          <p:sp>
            <p:nvSpPr>
              <p:cNvPr id="104" name="TextBox 103">
                <a:extLst>
                  <a:ext uri="{FF2B5EF4-FFF2-40B4-BE49-F238E27FC236}">
                    <a16:creationId xmlns:a16="http://schemas.microsoft.com/office/drawing/2014/main" id="{3F2FC570-E825-064D-A806-812BCF73D926}"/>
                  </a:ext>
                </a:extLst>
              </p:cNvPr>
              <p:cNvSpPr txBox="1">
                <a:spLocks noRot="1" noChangeAspect="1" noMove="1" noResize="1" noEditPoints="1" noAdjustHandles="1" noChangeArrowheads="1" noChangeShapeType="1" noTextEdit="1"/>
              </p:cNvSpPr>
              <p:nvPr/>
            </p:nvSpPr>
            <p:spPr>
              <a:xfrm>
                <a:off x="3598559" y="5624330"/>
                <a:ext cx="2006255" cy="338554"/>
              </a:xfrm>
              <a:prstGeom prst="rect">
                <a:avLst/>
              </a:prstGeom>
              <a:blipFill>
                <a:blip r:embed="rId3"/>
                <a:stretch>
                  <a:fillRect l="-2516" t="-3571" r="-629" b="-35714"/>
                </a:stretch>
              </a:blipFill>
            </p:spPr>
            <p:txBody>
              <a:bodyPr/>
              <a:lstStyle/>
              <a:p>
                <a:r>
                  <a:rPr lang="en-US">
                    <a:noFill/>
                  </a:rPr>
                  <a:t> </a:t>
                </a:r>
              </a:p>
            </p:txBody>
          </p:sp>
        </mc:Fallback>
      </mc:AlternateContent>
      <p:sp>
        <p:nvSpPr>
          <p:cNvPr id="105" name="TextBox 104">
            <a:extLst>
              <a:ext uri="{FF2B5EF4-FFF2-40B4-BE49-F238E27FC236}">
                <a16:creationId xmlns:a16="http://schemas.microsoft.com/office/drawing/2014/main" id="{4539FB42-3029-8346-AAE0-6FA4100851D6}"/>
              </a:ext>
            </a:extLst>
          </p:cNvPr>
          <p:cNvSpPr txBox="1"/>
          <p:nvPr/>
        </p:nvSpPr>
        <p:spPr>
          <a:xfrm>
            <a:off x="881659" y="4788743"/>
            <a:ext cx="2263761" cy="646331"/>
          </a:xfrm>
          <a:prstGeom prst="rect">
            <a:avLst/>
          </a:prstGeom>
          <a:noFill/>
        </p:spPr>
        <p:txBody>
          <a:bodyPr wrap="none" rtlCol="0">
            <a:spAutoFit/>
          </a:bodyPr>
          <a:lstStyle/>
          <a:p>
            <a:r>
              <a:rPr lang="en-US" b="1" dirty="0">
                <a:solidFill>
                  <a:srgbClr val="C00000"/>
                </a:solidFill>
              </a:rPr>
              <a:t>X is high dimensional:</a:t>
            </a:r>
          </a:p>
          <a:p>
            <a:r>
              <a:rPr lang="en-US" b="1" dirty="0">
                <a:solidFill>
                  <a:srgbClr val="C00000"/>
                </a:solidFill>
              </a:rPr>
              <a:t>n &lt;&lt; p</a:t>
            </a:r>
          </a:p>
        </p:txBody>
      </p:sp>
    </p:spTree>
    <p:extLst>
      <p:ext uri="{BB962C8B-B14F-4D97-AF65-F5344CB8AC3E}">
        <p14:creationId xmlns:p14="http://schemas.microsoft.com/office/powerpoint/2010/main" val="1700614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F9E2-819C-AC4C-9447-8A405DB8356B}"/>
              </a:ext>
            </a:extLst>
          </p:cNvPr>
          <p:cNvSpPr>
            <a:spLocks noGrp="1"/>
          </p:cNvSpPr>
          <p:nvPr>
            <p:ph type="title"/>
          </p:nvPr>
        </p:nvSpPr>
        <p:spPr/>
        <p:txBody>
          <a:bodyPr>
            <a:normAutofit/>
          </a:bodyPr>
          <a:lstStyle/>
          <a:p>
            <a:r>
              <a:rPr lang="en-US" dirty="0"/>
              <a:t>Sparse Learning and Shrinkage</a:t>
            </a:r>
          </a:p>
        </p:txBody>
      </p:sp>
      <p:sp>
        <p:nvSpPr>
          <p:cNvPr id="3" name="Content Placeholder 2">
            <a:extLst>
              <a:ext uri="{FF2B5EF4-FFF2-40B4-BE49-F238E27FC236}">
                <a16:creationId xmlns:a16="http://schemas.microsoft.com/office/drawing/2014/main" id="{9FFC2D77-E5A3-EF4E-AA8F-3103EAF5E286}"/>
              </a:ext>
            </a:extLst>
          </p:cNvPr>
          <p:cNvSpPr>
            <a:spLocks noGrp="1"/>
          </p:cNvSpPr>
          <p:nvPr>
            <p:ph idx="1"/>
          </p:nvPr>
        </p:nvSpPr>
        <p:spPr/>
        <p:txBody>
          <a:bodyPr>
            <a:normAutofit lnSpcReduction="10000"/>
          </a:bodyPr>
          <a:lstStyle/>
          <a:p>
            <a:r>
              <a:rPr lang="en-US" dirty="0"/>
              <a:t>The statistical techniques in Empirical Bayesian Elastic net (EBEN) are </a:t>
            </a:r>
            <a:r>
              <a:rPr lang="en-US" b="1" dirty="0"/>
              <a:t>shrink operator</a:t>
            </a:r>
            <a:r>
              <a:rPr lang="en-US" dirty="0"/>
              <a:t> and </a:t>
            </a:r>
            <a:r>
              <a:rPr lang="en-US" b="1" dirty="0"/>
              <a:t>variable selection</a:t>
            </a:r>
          </a:p>
          <a:p>
            <a:r>
              <a:rPr lang="en-US" dirty="0"/>
              <a:t>Suitable for high dimensional data.</a:t>
            </a:r>
          </a:p>
          <a:p>
            <a:r>
              <a:rPr lang="en-US" dirty="0"/>
              <a:t>Two-level prior distribution for unknown parameters</a:t>
            </a:r>
          </a:p>
          <a:p>
            <a:r>
              <a:rPr lang="en-US" dirty="0"/>
              <a:t>Coordinate ascent method for optimization</a:t>
            </a:r>
          </a:p>
          <a:p>
            <a:r>
              <a:rPr lang="en-US" dirty="0"/>
              <a:t>Non-zero coefficients by estimating covariances and performing t-tests</a:t>
            </a:r>
          </a:p>
          <a:p>
            <a:endParaRPr lang="en-US" dirty="0"/>
          </a:p>
        </p:txBody>
      </p:sp>
      <p:sp>
        <p:nvSpPr>
          <p:cNvPr id="5" name="Slide Number Placeholder 4">
            <a:extLst>
              <a:ext uri="{FF2B5EF4-FFF2-40B4-BE49-F238E27FC236}">
                <a16:creationId xmlns:a16="http://schemas.microsoft.com/office/drawing/2014/main" id="{C1BBC225-A84D-A048-B1C3-1A3C55962802}"/>
              </a:ext>
            </a:extLst>
          </p:cNvPr>
          <p:cNvSpPr>
            <a:spLocks noGrp="1"/>
          </p:cNvSpPr>
          <p:nvPr>
            <p:ph type="sldNum" sz="quarter" idx="12"/>
          </p:nvPr>
        </p:nvSpPr>
        <p:spPr/>
        <p:txBody>
          <a:bodyPr/>
          <a:lstStyle/>
          <a:p>
            <a:fld id="{E29BF96B-894D-D94A-8639-D4D85226C01F}" type="slidenum">
              <a:rPr lang="en-US" smtClean="0"/>
              <a:t>38</a:t>
            </a:fld>
            <a:endParaRPr lang="en-US"/>
          </a:p>
        </p:txBody>
      </p:sp>
      <p:pic>
        <p:nvPicPr>
          <p:cNvPr id="6" name="Picture 5" descr="UNCC_Logo_4c.jpg">
            <a:extLst>
              <a:ext uri="{FF2B5EF4-FFF2-40B4-BE49-F238E27FC236}">
                <a16:creationId xmlns:a16="http://schemas.microsoft.com/office/drawing/2014/main" id="{70D58838-332A-E741-B38C-47ADD64DC495}"/>
              </a:ext>
            </a:extLst>
          </p:cNvPr>
          <p:cNvPicPr>
            <a:picLocks noChangeAspect="1"/>
          </p:cNvPicPr>
          <p:nvPr/>
        </p:nvPicPr>
        <p:blipFill>
          <a:blip r:embed="rId2"/>
          <a:stretch>
            <a:fillRect/>
          </a:stretch>
        </p:blipFill>
        <p:spPr>
          <a:xfrm>
            <a:off x="0" y="1"/>
            <a:ext cx="1219200" cy="542544"/>
          </a:xfrm>
          <a:prstGeom prst="rect">
            <a:avLst/>
          </a:prstGeom>
        </p:spPr>
      </p:pic>
    </p:spTree>
    <p:extLst>
      <p:ext uri="{BB962C8B-B14F-4D97-AF65-F5344CB8AC3E}">
        <p14:creationId xmlns:p14="http://schemas.microsoft.com/office/powerpoint/2010/main" val="4032211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398" y="10219"/>
            <a:ext cx="8532802" cy="1143000"/>
          </a:xfrm>
        </p:spPr>
        <p:txBody>
          <a:bodyPr>
            <a:noAutofit/>
          </a:bodyPr>
          <a:lstStyle/>
          <a:p>
            <a:r>
              <a:rPr lang="en-US" sz="3600" dirty="0" err="1"/>
              <a:t>EpiEBEN</a:t>
            </a:r>
            <a:r>
              <a:rPr lang="en-US" sz="3600" dirty="0"/>
              <a:t>: An Epistasis Workflow</a:t>
            </a:r>
          </a:p>
        </p:txBody>
      </p:sp>
      <p:sp>
        <p:nvSpPr>
          <p:cNvPr id="6" name="Rectangle 5"/>
          <p:cNvSpPr/>
          <p:nvPr/>
        </p:nvSpPr>
        <p:spPr>
          <a:xfrm>
            <a:off x="948267" y="5678420"/>
            <a:ext cx="8686799" cy="338554"/>
          </a:xfrm>
          <a:prstGeom prst="rect">
            <a:avLst/>
          </a:prstGeom>
        </p:spPr>
        <p:txBody>
          <a:bodyPr wrap="square">
            <a:spAutoFit/>
          </a:bodyPr>
          <a:lstStyle/>
          <a:p>
            <a:r>
              <a:rPr lang="en-US" sz="1600" dirty="0">
                <a:latin typeface="Arial" charset="0"/>
                <a:ea typeface="Arial" charset="0"/>
                <a:cs typeface="Arial" charset="0"/>
              </a:rPr>
              <a:t>Empirical Bayesian Elastic Net (EBEN) algorithm, Huang, et al., Heredity, 2015.</a:t>
            </a:r>
            <a:endParaRPr lang="en-US" sz="1600" dirty="0"/>
          </a:p>
        </p:txBody>
      </p:sp>
      <p:sp>
        <p:nvSpPr>
          <p:cNvPr id="7" name="Rectangle 6"/>
          <p:cNvSpPr/>
          <p:nvPr/>
        </p:nvSpPr>
        <p:spPr>
          <a:xfrm>
            <a:off x="4825750" y="5241758"/>
            <a:ext cx="4318250" cy="338554"/>
          </a:xfrm>
          <a:prstGeom prst="rect">
            <a:avLst/>
          </a:prstGeom>
        </p:spPr>
        <p:txBody>
          <a:bodyPr wrap="square">
            <a:spAutoFit/>
          </a:bodyPr>
          <a:lstStyle/>
          <a:p>
            <a:r>
              <a:rPr lang="es-ES_tradnl" sz="1600" dirty="0" err="1"/>
              <a:t>Wen</a:t>
            </a:r>
            <a:r>
              <a:rPr lang="es-ES_tradnl" sz="1600" dirty="0"/>
              <a:t> J. </a:t>
            </a:r>
            <a:r>
              <a:rPr lang="en-US" sz="1600" dirty="0"/>
              <a:t>e</a:t>
            </a:r>
            <a:r>
              <a:rPr lang="es-ES_tradnl" sz="1600" dirty="0"/>
              <a:t>t al. </a:t>
            </a:r>
            <a:r>
              <a:rPr lang="en-US" sz="1600" dirty="0"/>
              <a:t>ISBRA 2015. </a:t>
            </a:r>
            <a:r>
              <a:rPr lang="es-ES_tradnl" sz="1600" dirty="0"/>
              <a:t>BMC </a:t>
            </a:r>
            <a:r>
              <a:rPr lang="es-ES_tradnl" sz="1600" dirty="0" err="1"/>
              <a:t>Genomics</a:t>
            </a:r>
            <a:r>
              <a:rPr lang="es-ES_tradnl" sz="1600" dirty="0"/>
              <a:t> 2017.</a:t>
            </a:r>
            <a:endParaRPr lang="en-US" sz="1600" dirty="0"/>
          </a:p>
        </p:txBody>
      </p:sp>
      <p:pic>
        <p:nvPicPr>
          <p:cNvPr id="9" name="Picture 8" descr="UNCC_Logo_4c.jpg"/>
          <p:cNvPicPr>
            <a:picLocks noChangeAspect="1"/>
          </p:cNvPicPr>
          <p:nvPr/>
        </p:nvPicPr>
        <p:blipFill>
          <a:blip r:embed="rId3"/>
          <a:stretch>
            <a:fillRect/>
          </a:stretch>
        </p:blipFill>
        <p:spPr>
          <a:xfrm>
            <a:off x="0" y="1"/>
            <a:ext cx="1219200" cy="542544"/>
          </a:xfrm>
          <a:prstGeom prst="rect">
            <a:avLst/>
          </a:prstGeom>
        </p:spPr>
      </p:pic>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27</a:t>
            </a:r>
          </a:p>
        </p:txBody>
      </p:sp>
      <p:sp>
        <p:nvSpPr>
          <p:cNvPr id="12" name="Rectangle 11"/>
          <p:cNvSpPr/>
          <p:nvPr/>
        </p:nvSpPr>
        <p:spPr>
          <a:xfrm>
            <a:off x="5594097" y="2858591"/>
            <a:ext cx="3616631" cy="338554"/>
          </a:xfrm>
          <a:prstGeom prst="rect">
            <a:avLst/>
          </a:prstGeom>
        </p:spPr>
        <p:txBody>
          <a:bodyPr wrap="none">
            <a:spAutoFit/>
          </a:bodyPr>
          <a:lstStyle/>
          <a:p>
            <a:r>
              <a:rPr lang="en-US" sz="1600" dirty="0">
                <a:hlinkClick r:id="rId4"/>
              </a:rPr>
              <a:t>https://github.com/shilab/EBEN-epistasis</a:t>
            </a:r>
            <a:endParaRPr lang="en-US" sz="16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888528"/>
            <a:ext cx="4425696" cy="4352544"/>
          </a:xfrm>
          <a:prstGeom prst="rect">
            <a:avLst/>
          </a:prstGeom>
        </p:spPr>
      </p:pic>
      <p:pic>
        <p:nvPicPr>
          <p:cNvPr id="5" name="Picture 4"/>
          <p:cNvPicPr>
            <a:picLocks noChangeAspect="1"/>
          </p:cNvPicPr>
          <p:nvPr/>
        </p:nvPicPr>
        <p:blipFill>
          <a:blip r:embed="rId6"/>
          <a:stretch>
            <a:fillRect/>
          </a:stretch>
        </p:blipFill>
        <p:spPr>
          <a:xfrm>
            <a:off x="2444750" y="5964771"/>
            <a:ext cx="4254500" cy="685800"/>
          </a:xfrm>
          <a:prstGeom prst="rect">
            <a:avLst/>
          </a:prstGeom>
        </p:spPr>
      </p:pic>
    </p:spTree>
    <p:extLst>
      <p:ext uri="{BB962C8B-B14F-4D97-AF65-F5344CB8AC3E}">
        <p14:creationId xmlns:p14="http://schemas.microsoft.com/office/powerpoint/2010/main" val="20409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Human’s Place in Nature</a:t>
            </a:r>
          </a:p>
        </p:txBody>
      </p:sp>
      <p:pic>
        <p:nvPicPr>
          <p:cNvPr id="4" name="Content Placeholder 3"/>
          <p:cNvPicPr>
            <a:picLocks noGrp="1" noChangeAspect="1"/>
          </p:cNvPicPr>
          <p:nvPr>
            <p:ph idx="1"/>
          </p:nvPr>
        </p:nvPicPr>
        <p:blipFill>
          <a:blip r:embed="rId2"/>
          <a:srcRect t="4074" b="4074"/>
          <a:stretch>
            <a:fillRect/>
          </a:stretch>
        </p:blipFill>
        <p:spPr/>
      </p:pic>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a:t>
            </a:fld>
            <a:endParaRPr lang="en-US" dirty="0"/>
          </a:p>
        </p:txBody>
      </p:sp>
    </p:spTree>
    <p:extLst>
      <p:ext uri="{BB962C8B-B14F-4D97-AF65-F5344CB8AC3E}">
        <p14:creationId xmlns:p14="http://schemas.microsoft.com/office/powerpoint/2010/main" val="2671964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162A-3A67-564A-BEDB-FBED7BB023DF}"/>
              </a:ext>
            </a:extLst>
          </p:cNvPr>
          <p:cNvSpPr>
            <a:spLocks noGrp="1"/>
          </p:cNvSpPr>
          <p:nvPr>
            <p:ph type="title"/>
          </p:nvPr>
        </p:nvSpPr>
        <p:spPr/>
        <p:txBody>
          <a:bodyPr/>
          <a:lstStyle/>
          <a:p>
            <a:r>
              <a:rPr lang="en-US" dirty="0"/>
              <a:t>Yeast Epistasis Analysis</a:t>
            </a:r>
          </a:p>
        </p:txBody>
      </p:sp>
      <p:sp>
        <p:nvSpPr>
          <p:cNvPr id="5" name="Slide Number Placeholder 4">
            <a:extLst>
              <a:ext uri="{FF2B5EF4-FFF2-40B4-BE49-F238E27FC236}">
                <a16:creationId xmlns:a16="http://schemas.microsoft.com/office/drawing/2014/main" id="{8F3EFBF5-4DCB-6D4A-92CF-4A3DCED1D999}"/>
              </a:ext>
            </a:extLst>
          </p:cNvPr>
          <p:cNvSpPr>
            <a:spLocks noGrp="1"/>
          </p:cNvSpPr>
          <p:nvPr>
            <p:ph type="sldNum" sz="quarter" idx="12"/>
          </p:nvPr>
        </p:nvSpPr>
        <p:spPr/>
        <p:txBody>
          <a:bodyPr/>
          <a:lstStyle/>
          <a:p>
            <a:fld id="{E29BF96B-894D-D94A-8639-D4D85226C01F}" type="slidenum">
              <a:rPr lang="en-US" smtClean="0"/>
              <a:t>40</a:t>
            </a:fld>
            <a:endParaRPr lang="en-US"/>
          </a:p>
        </p:txBody>
      </p:sp>
      <p:pic>
        <p:nvPicPr>
          <p:cNvPr id="6" name="Picture 5" descr="UNCC_Logo_4c.jpg">
            <a:extLst>
              <a:ext uri="{FF2B5EF4-FFF2-40B4-BE49-F238E27FC236}">
                <a16:creationId xmlns:a16="http://schemas.microsoft.com/office/drawing/2014/main" id="{180758B9-5A7A-FD46-95D5-FBDAA28D26BF}"/>
              </a:ext>
            </a:extLst>
          </p:cNvPr>
          <p:cNvPicPr>
            <a:picLocks noChangeAspect="1"/>
          </p:cNvPicPr>
          <p:nvPr/>
        </p:nvPicPr>
        <p:blipFill>
          <a:blip r:embed="rId2"/>
          <a:stretch>
            <a:fillRect/>
          </a:stretch>
        </p:blipFill>
        <p:spPr>
          <a:xfrm>
            <a:off x="0" y="1"/>
            <a:ext cx="1219200" cy="542544"/>
          </a:xfrm>
          <a:prstGeom prst="rect">
            <a:avLst/>
          </a:prstGeom>
        </p:spPr>
      </p:pic>
      <p:sp>
        <p:nvSpPr>
          <p:cNvPr id="12" name="Rectangle 11">
            <a:extLst>
              <a:ext uri="{FF2B5EF4-FFF2-40B4-BE49-F238E27FC236}">
                <a16:creationId xmlns:a16="http://schemas.microsoft.com/office/drawing/2014/main" id="{70ACB832-2F51-604E-A5B2-D776DF61578D}"/>
              </a:ext>
            </a:extLst>
          </p:cNvPr>
          <p:cNvSpPr/>
          <p:nvPr/>
        </p:nvSpPr>
        <p:spPr>
          <a:xfrm>
            <a:off x="5949387" y="1683144"/>
            <a:ext cx="3194614" cy="3785652"/>
          </a:xfrm>
          <a:prstGeom prst="rect">
            <a:avLst/>
          </a:prstGeom>
        </p:spPr>
        <p:txBody>
          <a:bodyPr wrap="square">
            <a:spAutoFit/>
          </a:bodyPr>
          <a:lstStyle/>
          <a:p>
            <a:pPr marL="342900" indent="-342900">
              <a:buFont typeface="Arial" panose="020B0604020202020204" pitchFamily="34" charset="0"/>
              <a:buChar char="•"/>
            </a:pPr>
            <a:r>
              <a:rPr lang="en-US" sz="1600" dirty="0">
                <a:latin typeface="Arial" charset="0"/>
                <a:ea typeface="Arial" charset="0"/>
                <a:cs typeface="Arial" charset="0"/>
              </a:rPr>
              <a:t>Two SNPs (chrVIII:114144 and chrVIII:114567) identified to have both marginal and epistatic effects, map to gene </a:t>
            </a:r>
            <a:r>
              <a:rPr lang="en-US" sz="1600" i="1" dirty="0">
                <a:latin typeface="Arial" charset="0"/>
                <a:ea typeface="Arial" charset="0"/>
                <a:cs typeface="Arial" charset="0"/>
              </a:rPr>
              <a:t>GPA1.</a:t>
            </a:r>
          </a:p>
          <a:p>
            <a:pPr marL="342900" indent="-342900">
              <a:buFont typeface="Arial" panose="020B0604020202020204" pitchFamily="34" charset="0"/>
              <a:buChar char="•"/>
            </a:pPr>
            <a:endParaRPr lang="en-US" sz="1600" i="1" dirty="0">
              <a:latin typeface="Arial" charset="0"/>
              <a:ea typeface="Arial" charset="0"/>
              <a:cs typeface="Arial" charset="0"/>
            </a:endParaRPr>
          </a:p>
          <a:p>
            <a:pPr marL="342900" indent="-342900">
              <a:buFont typeface="Arial" panose="020B0604020202020204" pitchFamily="34" charset="0"/>
              <a:buChar char="•"/>
            </a:pPr>
            <a:r>
              <a:rPr lang="en-US" sz="1600" i="1" dirty="0">
                <a:latin typeface="Arial" charset="0"/>
                <a:ea typeface="Arial" charset="0"/>
                <a:cs typeface="Arial" charset="0"/>
              </a:rPr>
              <a:t>GPA1</a:t>
            </a:r>
            <a:r>
              <a:rPr lang="en-US" sz="1600" dirty="0">
                <a:latin typeface="Arial" charset="0"/>
                <a:ea typeface="Arial" charset="0"/>
                <a:cs typeface="Arial" charset="0"/>
              </a:rPr>
              <a:t> affects the yeast response to mating pheromone, which corresponds to the yeast pheromone response pathway and further affects fitness as measured by indole acetic acid production [1, 2]. </a:t>
            </a:r>
            <a:endParaRPr lang="en-US" sz="1600" dirty="0"/>
          </a:p>
        </p:txBody>
      </p:sp>
      <p:sp>
        <p:nvSpPr>
          <p:cNvPr id="13" name="Rectangle 12">
            <a:extLst>
              <a:ext uri="{FF2B5EF4-FFF2-40B4-BE49-F238E27FC236}">
                <a16:creationId xmlns:a16="http://schemas.microsoft.com/office/drawing/2014/main" id="{2E8F4CB1-2A8E-664C-94B9-7A70A094E394}"/>
              </a:ext>
            </a:extLst>
          </p:cNvPr>
          <p:cNvSpPr/>
          <p:nvPr/>
        </p:nvSpPr>
        <p:spPr>
          <a:xfrm>
            <a:off x="-34903" y="6453344"/>
            <a:ext cx="10072255" cy="400110"/>
          </a:xfrm>
          <a:prstGeom prst="rect">
            <a:avLst/>
          </a:prstGeom>
        </p:spPr>
        <p:txBody>
          <a:bodyPr wrap="square">
            <a:spAutoFit/>
          </a:bodyPr>
          <a:lstStyle/>
          <a:p>
            <a:r>
              <a:rPr lang="en-US" sz="1000" dirty="0"/>
              <a:t>[1] Bloom, J. S., et al. (2015). Genetic interactions contribute less than additive effects to quantitative trait variation in yeast. </a:t>
            </a:r>
            <a:r>
              <a:rPr lang="en-US" sz="1000" i="1" dirty="0"/>
              <a:t>Nature communications</a:t>
            </a:r>
            <a:r>
              <a:rPr lang="en-US" sz="1000" dirty="0"/>
              <a:t>, 6, 8712</a:t>
            </a:r>
          </a:p>
          <a:p>
            <a:r>
              <a:rPr lang="en-US" sz="1000" dirty="0"/>
              <a:t>[2] Forsberg, S. K., et al. (2016). Accounting for genetic interactions improves modeling of individual quantitative trait phenotypes in yeast. Nature genetics. 2017 Apr;49(4):497.</a:t>
            </a:r>
          </a:p>
        </p:txBody>
      </p:sp>
      <p:pic>
        <p:nvPicPr>
          <p:cNvPr id="16" name="Picture 15">
            <a:extLst>
              <a:ext uri="{FF2B5EF4-FFF2-40B4-BE49-F238E27FC236}">
                <a16:creationId xmlns:a16="http://schemas.microsoft.com/office/drawing/2014/main" id="{E3E9A4F8-1784-3846-A204-9CB5F6CB7037}"/>
              </a:ext>
            </a:extLst>
          </p:cNvPr>
          <p:cNvPicPr>
            <a:picLocks noChangeAspect="1"/>
          </p:cNvPicPr>
          <p:nvPr/>
        </p:nvPicPr>
        <p:blipFill>
          <a:blip r:embed="rId3"/>
          <a:stretch>
            <a:fillRect/>
          </a:stretch>
        </p:blipFill>
        <p:spPr>
          <a:xfrm>
            <a:off x="369643" y="1333676"/>
            <a:ext cx="5818148" cy="4627562"/>
          </a:xfrm>
          <a:prstGeom prst="rect">
            <a:avLst/>
          </a:prstGeom>
        </p:spPr>
      </p:pic>
    </p:spTree>
    <p:extLst>
      <p:ext uri="{BB962C8B-B14F-4D97-AF65-F5344CB8AC3E}">
        <p14:creationId xmlns:p14="http://schemas.microsoft.com/office/powerpoint/2010/main" val="3895127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Multi-locus multi-trait </a:t>
            </a:r>
            <a:br>
              <a:rPr lang="en-US" dirty="0"/>
            </a:br>
            <a:r>
              <a:rPr lang="en-US" dirty="0"/>
              <a:t>Epistasis Analysis</a:t>
            </a:r>
          </a:p>
        </p:txBody>
      </p:sp>
      <p:sp>
        <p:nvSpPr>
          <p:cNvPr id="3" name="Content Placeholder 2"/>
          <p:cNvSpPr>
            <a:spLocks noGrp="1"/>
          </p:cNvSpPr>
          <p:nvPr>
            <p:ph idx="1"/>
          </p:nvPr>
        </p:nvSpPr>
        <p:spPr/>
        <p:txBody>
          <a:bodyPr>
            <a:normAutofit fontScale="92500" lnSpcReduction="20000"/>
          </a:bodyPr>
          <a:lstStyle/>
          <a:p>
            <a:r>
              <a:rPr lang="en-US" dirty="0"/>
              <a:t>Methodology</a:t>
            </a:r>
          </a:p>
          <a:p>
            <a:pPr lvl="1"/>
            <a:r>
              <a:rPr lang="en-US" dirty="0"/>
              <a:t>We developed </a:t>
            </a:r>
            <a:r>
              <a:rPr lang="en-US" dirty="0" err="1"/>
              <a:t>EpiEBEN</a:t>
            </a:r>
            <a:r>
              <a:rPr lang="en-US" dirty="0"/>
              <a:t> for pairwise epistasis analysis at genome scale.</a:t>
            </a:r>
          </a:p>
          <a:p>
            <a:pPr lvl="1"/>
            <a:r>
              <a:rPr lang="en-US" dirty="0"/>
              <a:t>Extend </a:t>
            </a:r>
            <a:r>
              <a:rPr lang="en-US" dirty="0" err="1"/>
              <a:t>EpiEBEN</a:t>
            </a:r>
            <a:r>
              <a:rPr lang="en-US" dirty="0"/>
              <a:t> to allow covariate-aware models for pairwise epistatic analysis on any type of trait (binary, categorical, quantitative).</a:t>
            </a:r>
          </a:p>
          <a:p>
            <a:pPr lvl="1"/>
            <a:r>
              <a:rPr lang="en-US" dirty="0"/>
              <a:t>Develop methods for multi-locus and multi-trait epistatic analysis.</a:t>
            </a:r>
          </a:p>
          <a:p>
            <a:r>
              <a:rPr lang="en-US" dirty="0"/>
              <a:t>Applications</a:t>
            </a:r>
          </a:p>
          <a:p>
            <a:pPr lvl="1"/>
            <a:r>
              <a:rPr lang="en-US" dirty="0"/>
              <a:t>The Cancer Moonshot Pilot Project (Precision Medicine Initiative)</a:t>
            </a:r>
          </a:p>
          <a:p>
            <a:pPr lvl="1"/>
            <a:r>
              <a:rPr lang="en-US" dirty="0"/>
              <a:t>Plant Microbiome Interface</a:t>
            </a:r>
          </a:p>
          <a:p>
            <a:endParaRPr lang="en-US" dirty="0"/>
          </a:p>
        </p:txBody>
      </p:sp>
      <p:sp>
        <p:nvSpPr>
          <p:cNvPr id="5" name="Slide Number Placeholder 4"/>
          <p:cNvSpPr>
            <a:spLocks noGrp="1"/>
          </p:cNvSpPr>
          <p:nvPr>
            <p:ph type="sldNum" sz="quarter" idx="12"/>
          </p:nvPr>
        </p:nvSpPr>
        <p:spPr/>
        <p:txBody>
          <a:bodyPr/>
          <a:lstStyle/>
          <a:p>
            <a:fld id="{E29BF96B-894D-D94A-8639-D4D85226C01F}" type="slidenum">
              <a:rPr lang="en-US" smtClean="0"/>
              <a:t>41</a:t>
            </a:fld>
            <a:endParaRPr lang="en-US"/>
          </a:p>
        </p:txBody>
      </p:sp>
      <p:pic>
        <p:nvPicPr>
          <p:cNvPr id="7" name="Picture 6" descr="UNCC_Logo_4c.jpg"/>
          <p:cNvPicPr>
            <a:picLocks noChangeAspect="1"/>
          </p:cNvPicPr>
          <p:nvPr/>
        </p:nvPicPr>
        <p:blipFill>
          <a:blip r:embed="rId3"/>
          <a:stretch>
            <a:fillRect/>
          </a:stretch>
        </p:blipFill>
        <p:spPr>
          <a:xfrm>
            <a:off x="0" y="1"/>
            <a:ext cx="1219200" cy="542544"/>
          </a:xfrm>
          <a:prstGeom prst="rect">
            <a:avLst/>
          </a:prstGeom>
        </p:spPr>
      </p:pic>
      <p:sp>
        <p:nvSpPr>
          <p:cNvPr id="4" name="TextBox 3"/>
          <p:cNvSpPr txBox="1"/>
          <p:nvPr/>
        </p:nvSpPr>
        <p:spPr>
          <a:xfrm>
            <a:off x="7111625" y="1600200"/>
            <a:ext cx="1575175" cy="369332"/>
          </a:xfrm>
          <a:prstGeom prst="rect">
            <a:avLst/>
          </a:prstGeom>
          <a:noFill/>
        </p:spPr>
        <p:txBody>
          <a:bodyPr wrap="none" rtlCol="0">
            <a:spAutoFit/>
          </a:bodyPr>
          <a:lstStyle/>
          <a:p>
            <a:r>
              <a:rPr lang="en-US"/>
              <a:t>Funded by NIH</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5356" y="5300077"/>
            <a:ext cx="2101574" cy="571010"/>
          </a:xfrm>
          <a:prstGeom prst="rect">
            <a:avLst/>
          </a:prstGeom>
        </p:spPr>
      </p:pic>
      <p:pic>
        <p:nvPicPr>
          <p:cNvPr id="10" name="Picture 9"/>
          <p:cNvPicPr>
            <a:picLocks noChangeAspect="1"/>
          </p:cNvPicPr>
          <p:nvPr/>
        </p:nvPicPr>
        <p:blipFill>
          <a:blip r:embed="rId5"/>
          <a:stretch>
            <a:fillRect/>
          </a:stretch>
        </p:blipFill>
        <p:spPr>
          <a:xfrm>
            <a:off x="5532098" y="5901284"/>
            <a:ext cx="2612461" cy="820191"/>
          </a:xfrm>
          <a:prstGeom prst="rect">
            <a:avLst/>
          </a:prstGeom>
        </p:spPr>
      </p:pic>
      <p:pic>
        <p:nvPicPr>
          <p:cNvPr id="6" name="Picture 5">
            <a:extLst>
              <a:ext uri="{FF2B5EF4-FFF2-40B4-BE49-F238E27FC236}">
                <a16:creationId xmlns:a16="http://schemas.microsoft.com/office/drawing/2014/main" id="{5B0493A9-7BC1-264D-9B89-8D43824924A1}"/>
              </a:ext>
            </a:extLst>
          </p:cNvPr>
          <p:cNvPicPr>
            <a:picLocks noChangeAspect="1"/>
          </p:cNvPicPr>
          <p:nvPr/>
        </p:nvPicPr>
        <p:blipFill>
          <a:blip r:embed="rId6"/>
          <a:stretch>
            <a:fillRect/>
          </a:stretch>
        </p:blipFill>
        <p:spPr>
          <a:xfrm>
            <a:off x="231161" y="5954818"/>
            <a:ext cx="1976077" cy="865264"/>
          </a:xfrm>
          <a:prstGeom prst="rect">
            <a:avLst/>
          </a:prstGeom>
        </p:spPr>
      </p:pic>
      <p:sp>
        <p:nvSpPr>
          <p:cNvPr id="9" name="Rectangle 8">
            <a:extLst>
              <a:ext uri="{FF2B5EF4-FFF2-40B4-BE49-F238E27FC236}">
                <a16:creationId xmlns:a16="http://schemas.microsoft.com/office/drawing/2014/main" id="{0B2F65D3-A216-9145-A279-65CF1C043621}"/>
              </a:ext>
            </a:extLst>
          </p:cNvPr>
          <p:cNvSpPr/>
          <p:nvPr/>
        </p:nvSpPr>
        <p:spPr>
          <a:xfrm>
            <a:off x="5274007" y="4378851"/>
            <a:ext cx="3503651" cy="646331"/>
          </a:xfrm>
          <a:prstGeom prst="rect">
            <a:avLst/>
          </a:prstGeom>
        </p:spPr>
        <p:txBody>
          <a:bodyPr wrap="none">
            <a:spAutoFit/>
          </a:bodyPr>
          <a:lstStyle/>
          <a:p>
            <a:r>
              <a:rPr lang="en-US" dirty="0">
                <a:hlinkClick r:id="rId7"/>
              </a:rPr>
              <a:t>https://github.com/shilab/parEBEN</a:t>
            </a:r>
            <a:endParaRPr lang="en-US" dirty="0"/>
          </a:p>
          <a:p>
            <a:endParaRPr lang="en-US" dirty="0"/>
          </a:p>
        </p:txBody>
      </p:sp>
      <p:sp>
        <p:nvSpPr>
          <p:cNvPr id="11" name="Rectangle 10">
            <a:extLst>
              <a:ext uri="{FF2B5EF4-FFF2-40B4-BE49-F238E27FC236}">
                <a16:creationId xmlns:a16="http://schemas.microsoft.com/office/drawing/2014/main" id="{FF081AC0-EB27-3049-A278-0A59C89163FC}"/>
              </a:ext>
            </a:extLst>
          </p:cNvPr>
          <p:cNvSpPr/>
          <p:nvPr/>
        </p:nvSpPr>
        <p:spPr>
          <a:xfrm>
            <a:off x="3055515" y="1598796"/>
            <a:ext cx="4056110" cy="646331"/>
          </a:xfrm>
          <a:prstGeom prst="rect">
            <a:avLst/>
          </a:prstGeom>
        </p:spPr>
        <p:txBody>
          <a:bodyPr wrap="none">
            <a:spAutoFit/>
          </a:bodyPr>
          <a:lstStyle/>
          <a:p>
            <a:r>
              <a:rPr lang="en-US" dirty="0">
                <a:hlinkClick r:id="rId8"/>
              </a:rPr>
              <a:t>https://github.com/shilab/EBEN-epistasis</a:t>
            </a:r>
            <a:endParaRPr lang="en-US" dirty="0"/>
          </a:p>
          <a:p>
            <a:endParaRPr lang="en-US" dirty="0"/>
          </a:p>
        </p:txBody>
      </p:sp>
      <p:sp>
        <p:nvSpPr>
          <p:cNvPr id="12" name="Rectangle 11">
            <a:extLst>
              <a:ext uri="{FF2B5EF4-FFF2-40B4-BE49-F238E27FC236}">
                <a16:creationId xmlns:a16="http://schemas.microsoft.com/office/drawing/2014/main" id="{FFBBD9AE-E353-6A4C-811E-1E9C7020020D}"/>
              </a:ext>
            </a:extLst>
          </p:cNvPr>
          <p:cNvSpPr/>
          <p:nvPr/>
        </p:nvSpPr>
        <p:spPr>
          <a:xfrm>
            <a:off x="7836060" y="5241758"/>
            <a:ext cx="1307939" cy="584775"/>
          </a:xfrm>
          <a:prstGeom prst="rect">
            <a:avLst/>
          </a:prstGeom>
        </p:spPr>
        <p:txBody>
          <a:bodyPr wrap="square">
            <a:spAutoFit/>
          </a:bodyPr>
          <a:lstStyle/>
          <a:p>
            <a:r>
              <a:rPr lang="en-US" sz="1600" dirty="0"/>
              <a:t>Fangfang Xia</a:t>
            </a:r>
          </a:p>
          <a:p>
            <a:r>
              <a:rPr lang="en-US" sz="1600" dirty="0"/>
              <a:t>Rick Stevens</a:t>
            </a:r>
          </a:p>
        </p:txBody>
      </p:sp>
      <p:sp>
        <p:nvSpPr>
          <p:cNvPr id="13" name="Rectangle 12">
            <a:extLst>
              <a:ext uri="{FF2B5EF4-FFF2-40B4-BE49-F238E27FC236}">
                <a16:creationId xmlns:a16="http://schemas.microsoft.com/office/drawing/2014/main" id="{0A6F04D9-67CA-AB46-B93B-721ABC6A0DD8}"/>
              </a:ext>
            </a:extLst>
          </p:cNvPr>
          <p:cNvSpPr/>
          <p:nvPr/>
        </p:nvSpPr>
        <p:spPr>
          <a:xfrm>
            <a:off x="3646025" y="6063962"/>
            <a:ext cx="1997801" cy="584775"/>
          </a:xfrm>
          <a:prstGeom prst="rect">
            <a:avLst/>
          </a:prstGeom>
        </p:spPr>
        <p:txBody>
          <a:bodyPr wrap="square">
            <a:spAutoFit/>
          </a:bodyPr>
          <a:lstStyle/>
          <a:p>
            <a:r>
              <a:rPr lang="en-US" sz="1600" dirty="0"/>
              <a:t>David Weston</a:t>
            </a:r>
          </a:p>
          <a:p>
            <a:r>
              <a:rPr lang="en-US" sz="1600" dirty="0"/>
              <a:t>Wellington </a:t>
            </a:r>
            <a:r>
              <a:rPr lang="en-US" sz="1600" dirty="0" err="1"/>
              <a:t>Muchero</a:t>
            </a:r>
            <a:endParaRPr lang="en-US" sz="1600" dirty="0"/>
          </a:p>
        </p:txBody>
      </p:sp>
      <p:sp>
        <p:nvSpPr>
          <p:cNvPr id="14" name="Rectangle 13">
            <a:extLst>
              <a:ext uri="{FF2B5EF4-FFF2-40B4-BE49-F238E27FC236}">
                <a16:creationId xmlns:a16="http://schemas.microsoft.com/office/drawing/2014/main" id="{395375DA-1944-1C44-A3AB-DEDD59A354F2}"/>
              </a:ext>
            </a:extLst>
          </p:cNvPr>
          <p:cNvSpPr/>
          <p:nvPr/>
        </p:nvSpPr>
        <p:spPr>
          <a:xfrm>
            <a:off x="2170697" y="6095063"/>
            <a:ext cx="1997801" cy="338554"/>
          </a:xfrm>
          <a:prstGeom prst="rect">
            <a:avLst/>
          </a:prstGeom>
        </p:spPr>
        <p:txBody>
          <a:bodyPr wrap="square">
            <a:spAutoFit/>
          </a:bodyPr>
          <a:lstStyle/>
          <a:p>
            <a:r>
              <a:rPr lang="en-US" sz="1600" dirty="0"/>
              <a:t>Bob Cottingham</a:t>
            </a:r>
          </a:p>
        </p:txBody>
      </p:sp>
    </p:spTree>
    <p:extLst>
      <p:ext uri="{BB962C8B-B14F-4D97-AF65-F5344CB8AC3E}">
        <p14:creationId xmlns:p14="http://schemas.microsoft.com/office/powerpoint/2010/main" val="1921598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r>
              <a:rPr lang="en-US" sz="3600" dirty="0"/>
              <a:t>Overview</a:t>
            </a:r>
          </a:p>
        </p:txBody>
      </p:sp>
      <p:grpSp>
        <p:nvGrpSpPr>
          <p:cNvPr id="2" name="Group 141"/>
          <p:cNvGrpSpPr/>
          <p:nvPr/>
        </p:nvGrpSpPr>
        <p:grpSpPr>
          <a:xfrm>
            <a:off x="6858000" y="2236964"/>
            <a:ext cx="2228850" cy="2493407"/>
            <a:chOff x="6943391" y="3593068"/>
            <a:chExt cx="2228850" cy="2493407"/>
          </a:xfrm>
        </p:grpSpPr>
        <p:pic>
          <p:nvPicPr>
            <p:cNvPr id="7" name="Picture 5"/>
            <p:cNvPicPr>
              <a:picLocks noChangeAspect="1" noChangeArrowheads="1"/>
            </p:cNvPicPr>
            <p:nvPr/>
          </p:nvPicPr>
          <p:blipFill>
            <a:blip r:embed="rId3" cstate="print"/>
            <a:srcRect/>
            <a:stretch>
              <a:fillRect/>
            </a:stretch>
          </p:blipFill>
          <p:spPr bwMode="auto">
            <a:xfrm>
              <a:off x="6943391" y="4178626"/>
              <a:ext cx="2076450" cy="1907849"/>
            </a:xfrm>
            <a:prstGeom prst="rect">
              <a:avLst/>
            </a:prstGeom>
            <a:noFill/>
            <a:ln w="9525">
              <a:noFill/>
              <a:miter lim="800000"/>
              <a:headEnd/>
              <a:tailEnd/>
            </a:ln>
          </p:spPr>
        </p:pic>
        <p:sp>
          <p:nvSpPr>
            <p:cNvPr id="8" name="TextBox 7"/>
            <p:cNvSpPr txBox="1"/>
            <p:nvPr/>
          </p:nvSpPr>
          <p:spPr>
            <a:xfrm>
              <a:off x="6984473" y="3593068"/>
              <a:ext cx="2187768" cy="646331"/>
            </a:xfrm>
            <a:prstGeom prst="rect">
              <a:avLst/>
            </a:prstGeom>
            <a:noFill/>
          </p:spPr>
          <p:txBody>
            <a:bodyPr wrap="none" rtlCol="0">
              <a:spAutoFit/>
            </a:bodyPr>
            <a:lstStyle/>
            <a:p>
              <a:r>
                <a:rPr lang="en-US" b="1" dirty="0">
                  <a:solidFill>
                    <a:schemeClr val="accent1">
                      <a:lumMod val="75000"/>
                    </a:schemeClr>
                  </a:solidFill>
                </a:rPr>
                <a:t>Phenotypic Variation</a:t>
              </a:r>
            </a:p>
            <a:p>
              <a:r>
                <a:rPr lang="en-US" b="1" dirty="0">
                  <a:solidFill>
                    <a:schemeClr val="accent1">
                      <a:lumMod val="75000"/>
                    </a:schemeClr>
                  </a:solidFill>
                </a:rPr>
                <a:t>        (Diseases)</a:t>
              </a:r>
            </a:p>
          </p:txBody>
        </p:sp>
      </p:grpSp>
      <p:grpSp>
        <p:nvGrpSpPr>
          <p:cNvPr id="3" name="Group 143"/>
          <p:cNvGrpSpPr/>
          <p:nvPr/>
        </p:nvGrpSpPr>
        <p:grpSpPr>
          <a:xfrm>
            <a:off x="3429000" y="2596771"/>
            <a:ext cx="2819400" cy="1905000"/>
            <a:chOff x="3082685" y="3239101"/>
            <a:chExt cx="3203412" cy="2704499"/>
          </a:xfrm>
        </p:grpSpPr>
        <p:sp>
          <p:nvSpPr>
            <p:cNvPr id="10" name="TextBox 9"/>
            <p:cNvSpPr txBox="1"/>
            <p:nvPr/>
          </p:nvSpPr>
          <p:spPr>
            <a:xfrm>
              <a:off x="3082685" y="3239101"/>
              <a:ext cx="3203412" cy="524335"/>
            </a:xfrm>
            <a:prstGeom prst="rect">
              <a:avLst/>
            </a:prstGeom>
            <a:noFill/>
          </p:spPr>
          <p:txBody>
            <a:bodyPr wrap="square" rtlCol="0">
              <a:spAutoFit/>
            </a:bodyPr>
            <a:lstStyle/>
            <a:p>
              <a:r>
                <a:rPr lang="en-US" b="1" dirty="0">
                  <a:solidFill>
                    <a:schemeClr val="accent1">
                      <a:lumMod val="75000"/>
                    </a:schemeClr>
                  </a:solidFill>
                </a:rPr>
                <a:t>Gene Expression Variation</a:t>
              </a:r>
            </a:p>
          </p:txBody>
        </p:sp>
        <p:grpSp>
          <p:nvGrpSpPr>
            <p:cNvPr id="5" name="Group 124"/>
            <p:cNvGrpSpPr/>
            <p:nvPr/>
          </p:nvGrpSpPr>
          <p:grpSpPr>
            <a:xfrm>
              <a:off x="3558839" y="4038600"/>
              <a:ext cx="2308563" cy="1905000"/>
              <a:chOff x="5715000" y="3276600"/>
              <a:chExt cx="3096852" cy="1981200"/>
            </a:xfrm>
          </p:grpSpPr>
          <p:grpSp>
            <p:nvGrpSpPr>
              <p:cNvPr id="6" name="Group 168"/>
              <p:cNvGrpSpPr/>
              <p:nvPr/>
            </p:nvGrpSpPr>
            <p:grpSpPr>
              <a:xfrm>
                <a:off x="5715000" y="3276600"/>
                <a:ext cx="2972261" cy="381000"/>
                <a:chOff x="5715000" y="3021980"/>
                <a:chExt cx="2972261" cy="920276"/>
              </a:xfrm>
            </p:grpSpPr>
            <p:cxnSp>
              <p:nvCxnSpPr>
                <p:cNvPr id="25" name="Straight Connector 24"/>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9" name="Group 174"/>
              <p:cNvGrpSpPr/>
              <p:nvPr/>
            </p:nvGrpSpPr>
            <p:grpSpPr>
              <a:xfrm>
                <a:off x="5715000" y="3523785"/>
                <a:ext cx="2982951" cy="435722"/>
                <a:chOff x="5715000" y="3523785"/>
                <a:chExt cx="2982951" cy="435722"/>
              </a:xfrm>
            </p:grpSpPr>
            <p:cxnSp>
              <p:nvCxnSpPr>
                <p:cNvPr id="23" name="Straight Connector 22"/>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1" name="Group 177"/>
              <p:cNvGrpSpPr/>
              <p:nvPr/>
            </p:nvGrpSpPr>
            <p:grpSpPr>
              <a:xfrm>
                <a:off x="5715000" y="3836020"/>
                <a:ext cx="2971800" cy="379141"/>
                <a:chOff x="5715000" y="3836020"/>
                <a:chExt cx="2971800" cy="379141"/>
              </a:xfrm>
            </p:grpSpPr>
            <p:cxnSp>
              <p:nvCxnSpPr>
                <p:cNvPr id="21" name="Straight Connector 20"/>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2" name="Group 183"/>
              <p:cNvGrpSpPr/>
              <p:nvPr/>
            </p:nvGrpSpPr>
            <p:grpSpPr>
              <a:xfrm>
                <a:off x="5791200" y="4396565"/>
                <a:ext cx="3020652" cy="404035"/>
                <a:chOff x="5791200" y="4320365"/>
                <a:chExt cx="3020652" cy="541567"/>
              </a:xfrm>
            </p:grpSpPr>
            <p:cxnSp>
              <p:nvCxnSpPr>
                <p:cNvPr id="19" name="Straight Connector 18"/>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5865542"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3" name="Group 188"/>
              <p:cNvGrpSpPr/>
              <p:nvPr/>
            </p:nvGrpSpPr>
            <p:grpSpPr>
              <a:xfrm>
                <a:off x="5771138" y="4860073"/>
                <a:ext cx="2991862" cy="397727"/>
                <a:chOff x="5791200" y="4783873"/>
                <a:chExt cx="2991862" cy="613317"/>
              </a:xfrm>
            </p:grpSpPr>
            <p:cxnSp>
              <p:nvCxnSpPr>
                <p:cNvPr id="17" name="Straight Connector 16"/>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grpSp>
      <p:grpSp>
        <p:nvGrpSpPr>
          <p:cNvPr id="14" name="Group 27"/>
          <p:cNvGrpSpPr/>
          <p:nvPr/>
        </p:nvGrpSpPr>
        <p:grpSpPr>
          <a:xfrm>
            <a:off x="0" y="2596771"/>
            <a:ext cx="3124200" cy="2133655"/>
            <a:chOff x="152400" y="3733800"/>
            <a:chExt cx="3124200" cy="2133655"/>
          </a:xfrm>
        </p:grpSpPr>
        <p:grpSp>
          <p:nvGrpSpPr>
            <p:cNvPr id="15" name="Group 12"/>
            <p:cNvGrpSpPr/>
            <p:nvPr/>
          </p:nvGrpSpPr>
          <p:grpSpPr>
            <a:xfrm>
              <a:off x="152400" y="3733800"/>
              <a:ext cx="3124200" cy="2133655"/>
              <a:chOff x="0" y="3593068"/>
              <a:chExt cx="3124200" cy="2133655"/>
            </a:xfrm>
          </p:grpSpPr>
          <p:sp>
            <p:nvSpPr>
              <p:cNvPr id="35" name="TextBox 34"/>
              <p:cNvSpPr txBox="1"/>
              <p:nvPr/>
            </p:nvSpPr>
            <p:spPr>
              <a:xfrm>
                <a:off x="533400" y="3593068"/>
                <a:ext cx="1840119" cy="369332"/>
              </a:xfrm>
              <a:prstGeom prst="rect">
                <a:avLst/>
              </a:prstGeom>
              <a:noFill/>
            </p:spPr>
            <p:txBody>
              <a:bodyPr wrap="none" rtlCol="0">
                <a:spAutoFit/>
              </a:bodyPr>
              <a:lstStyle/>
              <a:p>
                <a:r>
                  <a:rPr lang="en-US" b="1" dirty="0">
                    <a:solidFill>
                      <a:schemeClr val="accent1">
                        <a:lumMod val="75000"/>
                      </a:schemeClr>
                    </a:solidFill>
                  </a:rPr>
                  <a:t>Genetic Variation</a:t>
                </a:r>
              </a:p>
            </p:txBody>
          </p:sp>
          <p:grpSp>
            <p:nvGrpSpPr>
              <p:cNvPr id="16" name="Group 75"/>
              <p:cNvGrpSpPr/>
              <p:nvPr/>
            </p:nvGrpSpPr>
            <p:grpSpPr>
              <a:xfrm>
                <a:off x="0" y="4114800"/>
                <a:ext cx="3124200" cy="1611923"/>
                <a:chOff x="685800" y="3352800"/>
                <a:chExt cx="4191000" cy="1676400"/>
              </a:xfrm>
            </p:grpSpPr>
            <p:sp>
              <p:nvSpPr>
                <p:cNvPr id="37" name="TextBox 36"/>
                <p:cNvSpPr txBox="1"/>
                <p:nvPr/>
              </p:nvSpPr>
              <p:spPr>
                <a:xfrm>
                  <a:off x="838200" y="3352800"/>
                  <a:ext cx="800219" cy="276999"/>
                </a:xfrm>
                <a:prstGeom prst="rect">
                  <a:avLst/>
                </a:prstGeom>
                <a:noFill/>
              </p:spPr>
              <p:txBody>
                <a:bodyPr wrap="none" rtlCol="0">
                  <a:spAutoFit/>
                </a:bodyPr>
                <a:lstStyle/>
                <a:p>
                  <a:r>
                    <a:rPr lang="en-US" sz="1200" dirty="0"/>
                    <a:t>Sample_1</a:t>
                  </a:r>
                </a:p>
              </p:txBody>
            </p:sp>
            <p:sp>
              <p:nvSpPr>
                <p:cNvPr id="38" name="TextBox 37"/>
                <p:cNvSpPr txBox="1"/>
                <p:nvPr/>
              </p:nvSpPr>
              <p:spPr>
                <a:xfrm>
                  <a:off x="838200" y="3609201"/>
                  <a:ext cx="800219" cy="276999"/>
                </a:xfrm>
                <a:prstGeom prst="rect">
                  <a:avLst/>
                </a:prstGeom>
                <a:noFill/>
              </p:spPr>
              <p:txBody>
                <a:bodyPr wrap="none" rtlCol="0">
                  <a:spAutoFit/>
                </a:bodyPr>
                <a:lstStyle/>
                <a:p>
                  <a:r>
                    <a:rPr lang="en-US" sz="1200" dirty="0"/>
                    <a:t>Sample_2</a:t>
                  </a:r>
                </a:p>
              </p:txBody>
            </p:sp>
            <p:sp>
              <p:nvSpPr>
                <p:cNvPr id="39" name="TextBox 38"/>
                <p:cNvSpPr txBox="1"/>
                <p:nvPr/>
              </p:nvSpPr>
              <p:spPr>
                <a:xfrm>
                  <a:off x="838200" y="3886200"/>
                  <a:ext cx="800219" cy="276999"/>
                </a:xfrm>
                <a:prstGeom prst="rect">
                  <a:avLst/>
                </a:prstGeom>
                <a:noFill/>
              </p:spPr>
              <p:txBody>
                <a:bodyPr wrap="none" rtlCol="0">
                  <a:spAutoFit/>
                </a:bodyPr>
                <a:lstStyle/>
                <a:p>
                  <a:r>
                    <a:rPr lang="en-US" sz="1200" dirty="0"/>
                    <a:t>Sample_3</a:t>
                  </a:r>
                </a:p>
              </p:txBody>
            </p:sp>
            <p:sp>
              <p:nvSpPr>
                <p:cNvPr id="40" name="TextBox 39"/>
                <p:cNvSpPr txBox="1"/>
                <p:nvPr/>
              </p:nvSpPr>
              <p:spPr>
                <a:xfrm>
                  <a:off x="798377" y="4724400"/>
                  <a:ext cx="801823" cy="276999"/>
                </a:xfrm>
                <a:prstGeom prst="rect">
                  <a:avLst/>
                </a:prstGeom>
                <a:noFill/>
              </p:spPr>
              <p:txBody>
                <a:bodyPr wrap="none" rtlCol="0">
                  <a:spAutoFit/>
                </a:bodyPr>
                <a:lstStyle/>
                <a:p>
                  <a:r>
                    <a:rPr lang="en-US" sz="1200" dirty="0" err="1"/>
                    <a:t>Sample_n</a:t>
                  </a:r>
                  <a:endParaRPr lang="en-US" sz="1200" dirty="0"/>
                </a:p>
              </p:txBody>
            </p:sp>
            <p:sp>
              <p:nvSpPr>
                <p:cNvPr id="41" name="TextBox 40"/>
                <p:cNvSpPr txBox="1"/>
                <p:nvPr/>
              </p:nvSpPr>
              <p:spPr>
                <a:xfrm>
                  <a:off x="685800" y="4419600"/>
                  <a:ext cx="926857" cy="276999"/>
                </a:xfrm>
                <a:prstGeom prst="rect">
                  <a:avLst/>
                </a:prstGeom>
                <a:noFill/>
              </p:spPr>
              <p:txBody>
                <a:bodyPr wrap="none" rtlCol="0">
                  <a:spAutoFit/>
                </a:bodyPr>
                <a:lstStyle/>
                <a:p>
                  <a:r>
                    <a:rPr lang="en-US" sz="1200" dirty="0"/>
                    <a:t>Sample_n-1</a:t>
                  </a:r>
                </a:p>
              </p:txBody>
            </p:sp>
            <p:sp>
              <p:nvSpPr>
                <p:cNvPr id="42" name="Rectangle 41"/>
                <p:cNvSpPr/>
                <p:nvPr/>
              </p:nvSpPr>
              <p:spPr>
                <a:xfrm>
                  <a:off x="985896" y="4114800"/>
                  <a:ext cx="385704" cy="157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43" name="Straight Connector 42"/>
                <p:cNvCxnSpPr/>
                <p:nvPr/>
              </p:nvCxnSpPr>
              <p:spPr>
                <a:xfrm>
                  <a:off x="190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62400" y="34290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981200" y="34290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1905000" y="37338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895600" y="4495800"/>
                  <a:ext cx="381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90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895600" y="4876800"/>
                  <a:ext cx="381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962400" y="39624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Rectangle 50"/>
                <p:cNvSpPr/>
                <p:nvPr/>
              </p:nvSpPr>
              <p:spPr>
                <a:xfrm>
                  <a:off x="1981200" y="39624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19050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962400" y="44958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Rectangle 53"/>
                <p:cNvSpPr/>
                <p:nvPr/>
              </p:nvSpPr>
              <p:spPr>
                <a:xfrm>
                  <a:off x="1981200" y="44958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19050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1981200" y="48768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Isosceles Triangle 28"/>
            <p:cNvSpPr/>
            <p:nvPr/>
          </p:nvSpPr>
          <p:spPr>
            <a:xfrm flipH="1" flipV="1">
              <a:off x="2286000" y="4572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flipH="1" flipV="1">
              <a:off x="2286000" y="5334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flipH="1" flipV="1">
              <a:off x="2286000" y="5715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flipH="1" flipV="1">
              <a:off x="1676400" y="43434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flipH="1" flipV="1">
              <a:off x="1676400" y="4572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flipH="1" flipV="1">
              <a:off x="1676400" y="5715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61"/>
          <p:cNvGrpSpPr/>
          <p:nvPr/>
        </p:nvGrpSpPr>
        <p:grpSpPr>
          <a:xfrm>
            <a:off x="2209800" y="1301371"/>
            <a:ext cx="5334000" cy="685800"/>
            <a:chOff x="2209800" y="990600"/>
            <a:chExt cx="5334000" cy="990600"/>
          </a:xfrm>
        </p:grpSpPr>
        <p:sp>
          <p:nvSpPr>
            <p:cNvPr id="58" name="Curved Down Arrow 26"/>
            <p:cNvSpPr/>
            <p:nvPr/>
          </p:nvSpPr>
          <p:spPr>
            <a:xfrm>
              <a:off x="2209800" y="990600"/>
              <a:ext cx="5334000" cy="990600"/>
            </a:xfrm>
            <a:prstGeom prst="curvedDownArrow">
              <a:avLst/>
            </a:prstGeom>
            <a:ln w="28575" cmpd="sng">
              <a:solidFill>
                <a:schemeClr val="accent3">
                  <a:lumMod val="50000"/>
                </a:schemeClr>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59" name="TextBox 58"/>
            <p:cNvSpPr txBox="1"/>
            <p:nvPr/>
          </p:nvSpPr>
          <p:spPr>
            <a:xfrm>
              <a:off x="2895600" y="1383268"/>
              <a:ext cx="4008730" cy="369332"/>
            </a:xfrm>
            <a:prstGeom prst="rect">
              <a:avLst/>
            </a:prstGeom>
            <a:noFill/>
          </p:spPr>
          <p:txBody>
            <a:bodyPr wrap="none" rtlCol="0">
              <a:spAutoFit/>
            </a:bodyPr>
            <a:lstStyle/>
            <a:p>
              <a:r>
                <a:rPr lang="en-US" dirty="0"/>
                <a:t>Genome Wide Association Study (GWAS)</a:t>
              </a:r>
            </a:p>
            <a:p>
              <a:pPr algn="ctr"/>
              <a:endParaRPr lang="en-US" b="1" dirty="0"/>
            </a:p>
          </p:txBody>
        </p:sp>
      </p:grpSp>
      <p:pic>
        <p:nvPicPr>
          <p:cNvPr id="112" name="Picture 111" descr="UNCC_Logo_4c.jpg"/>
          <p:cNvPicPr>
            <a:picLocks noChangeAspect="1"/>
          </p:cNvPicPr>
          <p:nvPr/>
        </p:nvPicPr>
        <p:blipFill>
          <a:blip r:embed="rId4"/>
          <a:stretch>
            <a:fillRect/>
          </a:stretch>
        </p:blipFill>
        <p:spPr>
          <a:xfrm>
            <a:off x="0" y="1"/>
            <a:ext cx="1219200" cy="542544"/>
          </a:xfrm>
          <a:prstGeom prst="rect">
            <a:avLst/>
          </a:prstGeom>
        </p:spPr>
      </p:pic>
      <p:sp>
        <p:nvSpPr>
          <p:cNvPr id="86" name="Right Arrow 85"/>
          <p:cNvSpPr/>
          <p:nvPr/>
        </p:nvSpPr>
        <p:spPr>
          <a:xfrm>
            <a:off x="6248400" y="3282571"/>
            <a:ext cx="609600" cy="381000"/>
          </a:xfrm>
          <a:prstGeom prst="rightArrow">
            <a:avLst/>
          </a:prstGeom>
          <a:solidFill>
            <a:schemeClr val="accent3"/>
          </a:solidFill>
          <a:ln w="28575" cmpd="sng">
            <a:solidFill>
              <a:schemeClr val="accent3">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92"/>
          <p:cNvGrpSpPr/>
          <p:nvPr/>
        </p:nvGrpSpPr>
        <p:grpSpPr>
          <a:xfrm>
            <a:off x="3200400" y="3522839"/>
            <a:ext cx="1371599" cy="826532"/>
            <a:chOff x="3200400" y="3059668"/>
            <a:chExt cx="1371599" cy="826532"/>
          </a:xfrm>
        </p:grpSpPr>
        <p:sp>
          <p:nvSpPr>
            <p:cNvPr id="83" name="TextBox 82"/>
            <p:cNvSpPr txBox="1"/>
            <p:nvPr/>
          </p:nvSpPr>
          <p:spPr>
            <a:xfrm>
              <a:off x="3200400" y="3516868"/>
              <a:ext cx="1371599" cy="369332"/>
            </a:xfrm>
            <a:prstGeom prst="rect">
              <a:avLst/>
            </a:prstGeom>
            <a:noFill/>
          </p:spPr>
          <p:txBody>
            <a:bodyPr wrap="square" rtlCol="0">
              <a:spAutoFit/>
            </a:bodyPr>
            <a:lstStyle/>
            <a:p>
              <a:r>
                <a:rPr lang="en-US" b="1" dirty="0" err="1"/>
                <a:t>eQTL</a:t>
              </a:r>
              <a:endParaRPr lang="en-US" b="1" dirty="0"/>
            </a:p>
          </p:txBody>
        </p:sp>
        <p:sp>
          <p:nvSpPr>
            <p:cNvPr id="84" name="Right Arrow 83"/>
            <p:cNvSpPr/>
            <p:nvPr/>
          </p:nvSpPr>
          <p:spPr>
            <a:xfrm>
              <a:off x="3200400" y="3059668"/>
              <a:ext cx="609600" cy="457200"/>
            </a:xfrm>
            <a:prstGeom prst="rightArrow">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 name="Group 96"/>
          <p:cNvGrpSpPr/>
          <p:nvPr/>
        </p:nvGrpSpPr>
        <p:grpSpPr>
          <a:xfrm>
            <a:off x="59064" y="2063371"/>
            <a:ext cx="6113135" cy="3001682"/>
            <a:chOff x="59064" y="1600200"/>
            <a:chExt cx="6113135" cy="4876800"/>
          </a:xfrm>
        </p:grpSpPr>
        <p:sp>
          <p:nvSpPr>
            <p:cNvPr id="91" name="Rectangle 90"/>
            <p:cNvSpPr/>
            <p:nvPr/>
          </p:nvSpPr>
          <p:spPr>
            <a:xfrm>
              <a:off x="59064" y="1600200"/>
              <a:ext cx="6113135" cy="4876800"/>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609600" y="1676400"/>
              <a:ext cx="5173261" cy="461665"/>
            </a:xfrm>
            <a:prstGeom prst="rect">
              <a:avLst/>
            </a:prstGeom>
            <a:noFill/>
          </p:spPr>
          <p:txBody>
            <a:bodyPr wrap="none" rtlCol="0">
              <a:spAutoFit/>
            </a:bodyPr>
            <a:lstStyle/>
            <a:p>
              <a:r>
                <a:rPr lang="en-US" sz="2400" b="1" dirty="0"/>
                <a:t>Quantitative Trait Locus (QTL) Mapping</a:t>
              </a:r>
            </a:p>
          </p:txBody>
        </p:sp>
      </p:grpSp>
      <p:sp>
        <p:nvSpPr>
          <p:cNvPr id="87" name="Rectangle 86"/>
          <p:cNvSpPr/>
          <p:nvPr/>
        </p:nvSpPr>
        <p:spPr>
          <a:xfrm>
            <a:off x="228600" y="1377571"/>
            <a:ext cx="1905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1000 Genomes Project</a:t>
            </a:r>
          </a:p>
        </p:txBody>
      </p:sp>
      <p:sp>
        <p:nvSpPr>
          <p:cNvPr id="7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42</a:t>
            </a:fld>
            <a:endParaRPr lang="en-US" dirty="0"/>
          </a:p>
        </p:txBody>
      </p:sp>
      <p:sp>
        <p:nvSpPr>
          <p:cNvPr id="28" name="Rectangle 27"/>
          <p:cNvSpPr/>
          <p:nvPr/>
        </p:nvSpPr>
        <p:spPr>
          <a:xfrm>
            <a:off x="-13360" y="5166150"/>
            <a:ext cx="9388537" cy="1311128"/>
          </a:xfrm>
          <a:prstGeom prst="rect">
            <a:avLst/>
          </a:prstGeom>
        </p:spPr>
        <p:txBody>
          <a:bodyPr wrap="square">
            <a:spAutoFit/>
          </a:bodyPr>
          <a:lstStyle/>
          <a:p>
            <a:pPr marL="342900" lvl="0" indent="-342900" defTabSz="914400">
              <a:spcBef>
                <a:spcPct val="20000"/>
              </a:spcBef>
              <a:buFont typeface="Arial" pitchFamily="34" charset="0"/>
              <a:buChar char="•"/>
              <a:defRPr/>
            </a:pPr>
            <a:r>
              <a:rPr lang="en-US" dirty="0"/>
              <a:t>Gene expression variation is important for evolution and diseases </a:t>
            </a:r>
          </a:p>
          <a:p>
            <a:pPr marL="342900" lvl="0" indent="-342900" defTabSz="914400">
              <a:spcBef>
                <a:spcPct val="20000"/>
              </a:spcBef>
              <a:buFont typeface="Arial" pitchFamily="34" charset="0"/>
              <a:buChar char="•"/>
              <a:defRPr/>
            </a:pPr>
            <a:r>
              <a:rPr lang="en-US" dirty="0"/>
              <a:t>Growing evidence that gene expression variation is a key contribution to functional variation and phenotypic variation</a:t>
            </a:r>
          </a:p>
          <a:p>
            <a:pPr marL="342900" lvl="0" indent="-342900" defTabSz="914400">
              <a:spcBef>
                <a:spcPct val="20000"/>
              </a:spcBef>
              <a:buFont typeface="Arial" pitchFamily="34" charset="0"/>
              <a:buChar char="•"/>
              <a:defRPr/>
            </a:pPr>
            <a:r>
              <a:rPr lang="en-US" dirty="0"/>
              <a:t>Need to </a:t>
            </a:r>
            <a:r>
              <a:rPr lang="en-US" altLang="zh-TW" dirty="0"/>
              <a:t>understand the genetic mechanisms underlying natural variation in gene expression</a:t>
            </a:r>
            <a:endParaRPr lang="en-US" dirty="0"/>
          </a:p>
        </p:txBody>
      </p:sp>
    </p:spTree>
    <p:extLst>
      <p:ext uri="{BB962C8B-B14F-4D97-AF65-F5344CB8AC3E}">
        <p14:creationId xmlns:p14="http://schemas.microsoft.com/office/powerpoint/2010/main" val="345341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2903" y="1449338"/>
            <a:ext cx="8229600" cy="4525963"/>
          </a:xfrm>
        </p:spPr>
        <p:txBody>
          <a:bodyPr/>
          <a:lstStyle/>
          <a:p>
            <a:pPr lvl="0">
              <a:defRPr/>
            </a:pPr>
            <a:r>
              <a:rPr lang="en-US" sz="2000" dirty="0"/>
              <a:t>Expression quantitative trait locus (</a:t>
            </a:r>
            <a:r>
              <a:rPr lang="en-US" sz="2000" dirty="0" err="1"/>
              <a:t>eQTL</a:t>
            </a:r>
            <a:r>
              <a:rPr lang="en-US" sz="2000" dirty="0"/>
              <a:t>) mapping</a:t>
            </a:r>
            <a:endParaRPr lang="en-US" altLang="zh-TW" sz="1800" dirty="0"/>
          </a:p>
          <a:p>
            <a:pPr lvl="1">
              <a:defRPr/>
            </a:pPr>
            <a:r>
              <a:rPr lang="en-US" altLang="zh-TW" sz="1800" dirty="0"/>
              <a:t>Identify genetic variants that significantly affect the variation of expression levels of genes</a:t>
            </a:r>
          </a:p>
          <a:p>
            <a:pPr lvl="0">
              <a:defRPr/>
            </a:pPr>
            <a:r>
              <a:rPr lang="en-US" sz="2000" dirty="0"/>
              <a:t>One-to-one mapping (</a:t>
            </a:r>
            <a:r>
              <a:rPr lang="en-US" sz="2000" dirty="0" err="1"/>
              <a:t>pairwise</a:t>
            </a:r>
            <a:r>
              <a:rPr lang="en-US" sz="2000" dirty="0"/>
              <a:t> association)</a:t>
            </a:r>
          </a:p>
          <a:p>
            <a:pPr lvl="1">
              <a:defRPr/>
            </a:pPr>
            <a:r>
              <a:rPr lang="en-US" sz="1800" dirty="0"/>
              <a:t>One genetic variant affects the expression of a single gene, assuming independence of genetic variants and gene expressions</a:t>
            </a:r>
          </a:p>
          <a:p>
            <a:pPr lvl="1">
              <a:defRPr/>
            </a:pPr>
            <a:endParaRPr lang="en-US" sz="2400" dirty="0"/>
          </a:p>
          <a:p>
            <a:endParaRPr lang="en-US" sz="2800" dirty="0"/>
          </a:p>
        </p:txBody>
      </p:sp>
      <p:sp>
        <p:nvSpPr>
          <p:cNvPr id="4" name="Title 3"/>
          <p:cNvSpPr>
            <a:spLocks noGrp="1"/>
          </p:cNvSpPr>
          <p:nvPr>
            <p:ph type="title"/>
          </p:nvPr>
        </p:nvSpPr>
        <p:spPr/>
        <p:txBody>
          <a:bodyPr>
            <a:normAutofit/>
          </a:bodyPr>
          <a:lstStyle/>
          <a:p>
            <a:r>
              <a:rPr lang="en-US" sz="3600" dirty="0" err="1"/>
              <a:t>eQTL</a:t>
            </a:r>
            <a:r>
              <a:rPr lang="en-US" sz="3600" dirty="0"/>
              <a:t> Mapping</a:t>
            </a:r>
          </a:p>
        </p:txBody>
      </p:sp>
      <p:grpSp>
        <p:nvGrpSpPr>
          <p:cNvPr id="5" name="Group 58"/>
          <p:cNvGrpSpPr/>
          <p:nvPr/>
        </p:nvGrpSpPr>
        <p:grpSpPr>
          <a:xfrm>
            <a:off x="1371600" y="3488267"/>
            <a:ext cx="6570140" cy="2514600"/>
            <a:chOff x="914400" y="2819400"/>
            <a:chExt cx="7027340" cy="3048000"/>
          </a:xfrm>
        </p:grpSpPr>
        <p:grpSp>
          <p:nvGrpSpPr>
            <p:cNvPr id="7" name="Group 143"/>
            <p:cNvGrpSpPr/>
            <p:nvPr/>
          </p:nvGrpSpPr>
          <p:grpSpPr>
            <a:xfrm>
              <a:off x="5257800" y="3440668"/>
              <a:ext cx="2683940" cy="2350532"/>
              <a:chOff x="3429000" y="3593068"/>
              <a:chExt cx="2683940" cy="2350532"/>
            </a:xfrm>
          </p:grpSpPr>
          <p:sp>
            <p:nvSpPr>
              <p:cNvPr id="6" name="TextBox 5"/>
              <p:cNvSpPr txBox="1"/>
              <p:nvPr/>
            </p:nvSpPr>
            <p:spPr>
              <a:xfrm>
                <a:off x="3429000" y="3593068"/>
                <a:ext cx="2683940" cy="369332"/>
              </a:xfrm>
              <a:prstGeom prst="rect">
                <a:avLst/>
              </a:prstGeom>
              <a:noFill/>
            </p:spPr>
            <p:txBody>
              <a:bodyPr wrap="none" rtlCol="0">
                <a:spAutoFit/>
              </a:bodyPr>
              <a:lstStyle/>
              <a:p>
                <a:r>
                  <a:rPr lang="en-US" b="1" dirty="0">
                    <a:solidFill>
                      <a:schemeClr val="accent1">
                        <a:lumMod val="75000"/>
                      </a:schemeClr>
                    </a:solidFill>
                  </a:rPr>
                  <a:t>Gene Expression Variation</a:t>
                </a:r>
              </a:p>
            </p:txBody>
          </p:sp>
          <p:grpSp>
            <p:nvGrpSpPr>
              <p:cNvPr id="8" name="Group 124"/>
              <p:cNvGrpSpPr/>
              <p:nvPr/>
            </p:nvGrpSpPr>
            <p:grpSpPr>
              <a:xfrm>
                <a:off x="3558838" y="4038600"/>
                <a:ext cx="2308562" cy="1905000"/>
                <a:chOff x="5715000" y="3276600"/>
                <a:chExt cx="3096851" cy="1981200"/>
              </a:xfrm>
            </p:grpSpPr>
            <p:grpSp>
              <p:nvGrpSpPr>
                <p:cNvPr id="9" name="Group 168"/>
                <p:cNvGrpSpPr/>
                <p:nvPr/>
              </p:nvGrpSpPr>
              <p:grpSpPr>
                <a:xfrm>
                  <a:off x="5715000" y="3276600"/>
                  <a:ext cx="2972261" cy="381000"/>
                  <a:chOff x="5715000" y="3021980"/>
                  <a:chExt cx="2972261" cy="920276"/>
                </a:xfrm>
              </p:grpSpPr>
              <p:cxnSp>
                <p:nvCxnSpPr>
                  <p:cNvPr id="21" name="Straight Connector 20"/>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0" name="Group 174"/>
                <p:cNvGrpSpPr/>
                <p:nvPr/>
              </p:nvGrpSpPr>
              <p:grpSpPr>
                <a:xfrm>
                  <a:off x="5715000" y="3523785"/>
                  <a:ext cx="2982951" cy="435722"/>
                  <a:chOff x="5715000" y="3523785"/>
                  <a:chExt cx="2982951" cy="435722"/>
                </a:xfrm>
              </p:grpSpPr>
              <p:cxnSp>
                <p:nvCxnSpPr>
                  <p:cNvPr id="19" name="Straight Connector 18"/>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1" name="Group 177"/>
                <p:cNvGrpSpPr/>
                <p:nvPr/>
              </p:nvGrpSpPr>
              <p:grpSpPr>
                <a:xfrm>
                  <a:off x="5715000" y="3836020"/>
                  <a:ext cx="2971800" cy="379141"/>
                  <a:chOff x="5715000" y="3836020"/>
                  <a:chExt cx="2971800" cy="379141"/>
                </a:xfrm>
              </p:grpSpPr>
              <p:cxnSp>
                <p:nvCxnSpPr>
                  <p:cNvPr id="17" name="Straight Connector 16"/>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2" name="Group 183"/>
                <p:cNvGrpSpPr/>
                <p:nvPr/>
              </p:nvGrpSpPr>
              <p:grpSpPr>
                <a:xfrm>
                  <a:off x="5791200" y="4396565"/>
                  <a:ext cx="3020651" cy="404035"/>
                  <a:chOff x="5791200" y="4320365"/>
                  <a:chExt cx="3020651" cy="541567"/>
                </a:xfrm>
              </p:grpSpPr>
              <p:cxnSp>
                <p:nvCxnSpPr>
                  <p:cNvPr id="15" name="Straight Connector 14"/>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5865541"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23" name="Group 188"/>
                <p:cNvGrpSpPr/>
                <p:nvPr/>
              </p:nvGrpSpPr>
              <p:grpSpPr>
                <a:xfrm>
                  <a:off x="5771138" y="4860073"/>
                  <a:ext cx="2991862" cy="397727"/>
                  <a:chOff x="5791200" y="4783873"/>
                  <a:chExt cx="2991862" cy="613317"/>
                </a:xfrm>
              </p:grpSpPr>
              <p:cxnSp>
                <p:nvCxnSpPr>
                  <p:cNvPr id="13" name="Straight Connector 12"/>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grpSp>
        <p:grpSp>
          <p:nvGrpSpPr>
            <p:cNvPr id="54" name="Group 32"/>
            <p:cNvGrpSpPr/>
            <p:nvPr/>
          </p:nvGrpSpPr>
          <p:grpSpPr>
            <a:xfrm>
              <a:off x="914400" y="3429000"/>
              <a:ext cx="3124200" cy="2133655"/>
              <a:chOff x="304800" y="1905000"/>
              <a:chExt cx="3124200" cy="2133655"/>
            </a:xfrm>
          </p:grpSpPr>
          <p:sp>
            <p:nvSpPr>
              <p:cNvPr id="24" name="TextBox 23"/>
              <p:cNvSpPr txBox="1"/>
              <p:nvPr/>
            </p:nvSpPr>
            <p:spPr>
              <a:xfrm>
                <a:off x="838200" y="1905000"/>
                <a:ext cx="1840119" cy="369332"/>
              </a:xfrm>
              <a:prstGeom prst="rect">
                <a:avLst/>
              </a:prstGeom>
              <a:noFill/>
              <a:ln>
                <a:noFill/>
              </a:ln>
            </p:spPr>
            <p:txBody>
              <a:bodyPr wrap="none" rtlCol="0">
                <a:spAutoFit/>
              </a:bodyPr>
              <a:lstStyle/>
              <a:p>
                <a:r>
                  <a:rPr lang="en-US" b="1" dirty="0">
                    <a:solidFill>
                      <a:schemeClr val="accent1">
                        <a:lumMod val="75000"/>
                      </a:schemeClr>
                    </a:solidFill>
                  </a:rPr>
                  <a:t>Genetic Variation</a:t>
                </a:r>
              </a:p>
            </p:txBody>
          </p:sp>
          <p:sp>
            <p:nvSpPr>
              <p:cNvPr id="25" name="TextBox 24"/>
              <p:cNvSpPr txBox="1"/>
              <p:nvPr/>
            </p:nvSpPr>
            <p:spPr>
              <a:xfrm>
                <a:off x="418407" y="2426732"/>
                <a:ext cx="596527" cy="266345"/>
              </a:xfrm>
              <a:prstGeom prst="rect">
                <a:avLst/>
              </a:prstGeom>
              <a:noFill/>
              <a:ln>
                <a:noFill/>
              </a:ln>
            </p:spPr>
            <p:txBody>
              <a:bodyPr wrap="none" rtlCol="0">
                <a:spAutoFit/>
              </a:bodyPr>
              <a:lstStyle/>
              <a:p>
                <a:r>
                  <a:rPr lang="en-US" sz="1200" dirty="0"/>
                  <a:t>Sample_1</a:t>
                </a:r>
              </a:p>
            </p:txBody>
          </p:sp>
          <p:sp>
            <p:nvSpPr>
              <p:cNvPr id="26" name="TextBox 25"/>
              <p:cNvSpPr txBox="1"/>
              <p:nvPr/>
            </p:nvSpPr>
            <p:spPr>
              <a:xfrm>
                <a:off x="418407" y="2673271"/>
                <a:ext cx="596527" cy="266345"/>
              </a:xfrm>
              <a:prstGeom prst="rect">
                <a:avLst/>
              </a:prstGeom>
              <a:noFill/>
              <a:ln>
                <a:noFill/>
              </a:ln>
            </p:spPr>
            <p:txBody>
              <a:bodyPr wrap="none" rtlCol="0">
                <a:spAutoFit/>
              </a:bodyPr>
              <a:lstStyle/>
              <a:p>
                <a:r>
                  <a:rPr lang="en-US" sz="1200" dirty="0"/>
                  <a:t>Sample_2</a:t>
                </a:r>
              </a:p>
            </p:txBody>
          </p:sp>
          <p:sp>
            <p:nvSpPr>
              <p:cNvPr id="27" name="TextBox 26"/>
              <p:cNvSpPr txBox="1"/>
              <p:nvPr/>
            </p:nvSpPr>
            <p:spPr>
              <a:xfrm>
                <a:off x="418407" y="2939617"/>
                <a:ext cx="596527" cy="266345"/>
              </a:xfrm>
              <a:prstGeom prst="rect">
                <a:avLst/>
              </a:prstGeom>
              <a:noFill/>
              <a:ln>
                <a:noFill/>
              </a:ln>
            </p:spPr>
            <p:txBody>
              <a:bodyPr wrap="none" rtlCol="0">
                <a:spAutoFit/>
              </a:bodyPr>
              <a:lstStyle/>
              <a:p>
                <a:r>
                  <a:rPr lang="en-US" sz="1200" dirty="0"/>
                  <a:t>Sample_3</a:t>
                </a:r>
              </a:p>
            </p:txBody>
          </p:sp>
          <p:sp>
            <p:nvSpPr>
              <p:cNvPr id="28" name="TextBox 27"/>
              <p:cNvSpPr txBox="1"/>
              <p:nvPr/>
            </p:nvSpPr>
            <p:spPr>
              <a:xfrm>
                <a:off x="388721" y="3745578"/>
                <a:ext cx="597723" cy="266345"/>
              </a:xfrm>
              <a:prstGeom prst="rect">
                <a:avLst/>
              </a:prstGeom>
              <a:noFill/>
              <a:ln>
                <a:noFill/>
              </a:ln>
            </p:spPr>
            <p:txBody>
              <a:bodyPr wrap="none" rtlCol="0">
                <a:spAutoFit/>
              </a:bodyPr>
              <a:lstStyle/>
              <a:p>
                <a:r>
                  <a:rPr lang="en-US" sz="1200" dirty="0" err="1"/>
                  <a:t>Sample_n</a:t>
                </a:r>
                <a:endParaRPr lang="en-US" sz="1200" dirty="0"/>
              </a:p>
            </p:txBody>
          </p:sp>
          <p:sp>
            <p:nvSpPr>
              <p:cNvPr id="29" name="TextBox 28"/>
              <p:cNvSpPr txBox="1"/>
              <p:nvPr/>
            </p:nvSpPr>
            <p:spPr>
              <a:xfrm>
                <a:off x="304800" y="3452501"/>
                <a:ext cx="690930" cy="266345"/>
              </a:xfrm>
              <a:prstGeom prst="rect">
                <a:avLst/>
              </a:prstGeom>
              <a:noFill/>
              <a:ln>
                <a:noFill/>
              </a:ln>
            </p:spPr>
            <p:txBody>
              <a:bodyPr wrap="none" rtlCol="0">
                <a:spAutoFit/>
              </a:bodyPr>
              <a:lstStyle/>
              <a:p>
                <a:r>
                  <a:rPr lang="en-US" sz="1200" dirty="0"/>
                  <a:t>Sample_n-1</a:t>
                </a:r>
              </a:p>
            </p:txBody>
          </p:sp>
          <p:sp>
            <p:nvSpPr>
              <p:cNvPr id="30" name="Rectangle 29"/>
              <p:cNvSpPr/>
              <p:nvPr/>
            </p:nvSpPr>
            <p:spPr>
              <a:xfrm>
                <a:off x="528508" y="3159424"/>
                <a:ext cx="287525" cy="15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31" name="Straight Connector 30"/>
              <p:cNvCxnSpPr/>
              <p:nvPr/>
            </p:nvCxnSpPr>
            <p:spPr>
              <a:xfrm>
                <a:off x="1213658" y="257327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574175" y="2500001"/>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3" name="Straight Connector 32"/>
              <p:cNvCxnSpPr/>
              <p:nvPr/>
            </p:nvCxnSpPr>
            <p:spPr>
              <a:xfrm>
                <a:off x="1213658" y="2793078"/>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213658" y="3086155"/>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574175" y="3012886"/>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6" name="Straight Connector 35"/>
              <p:cNvCxnSpPr/>
              <p:nvPr/>
            </p:nvCxnSpPr>
            <p:spPr>
              <a:xfrm>
                <a:off x="1213658" y="359904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574175" y="3525770"/>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8" name="Straight Connector 37"/>
              <p:cNvCxnSpPr/>
              <p:nvPr/>
            </p:nvCxnSpPr>
            <p:spPr>
              <a:xfrm>
                <a:off x="1213658" y="3965386"/>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925782" y="3525770"/>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925782" y="3892117"/>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a:xfrm flipH="1" flipV="1">
                <a:off x="31242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p:cNvSpPr/>
              <p:nvPr/>
            </p:nvSpPr>
            <p:spPr>
              <a:xfrm flipH="1" flipV="1">
                <a:off x="3124200" y="3505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H="1" flipV="1">
                <a:off x="31242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flipH="1" flipV="1">
                <a:off x="1752600" y="25146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flipH="1" flipV="1">
                <a:off x="17526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flipH="1" flipV="1">
                <a:off x="17526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447800" y="25146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4478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4478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447800" y="3886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362200" y="2743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3622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3622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3"/>
            <p:cNvGrpSpPr/>
            <p:nvPr/>
          </p:nvGrpSpPr>
          <p:grpSpPr>
            <a:xfrm>
              <a:off x="2485572" y="3810000"/>
              <a:ext cx="3458028" cy="2057400"/>
              <a:chOff x="1190172" y="2057400"/>
              <a:chExt cx="3458028" cy="2057400"/>
            </a:xfrm>
          </p:grpSpPr>
          <p:sp>
            <p:nvSpPr>
              <p:cNvPr id="55" name="Rectangle 54"/>
              <p:cNvSpPr/>
              <p:nvPr/>
            </p:nvSpPr>
            <p:spPr>
              <a:xfrm>
                <a:off x="1190172" y="2057400"/>
                <a:ext cx="410028"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343400" y="2057400"/>
                <a:ext cx="304800" cy="2057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Curved Down Arrow 56"/>
            <p:cNvSpPr/>
            <p:nvPr/>
          </p:nvSpPr>
          <p:spPr>
            <a:xfrm>
              <a:off x="2667000" y="2819400"/>
              <a:ext cx="3048000" cy="609600"/>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pic>
        <p:nvPicPr>
          <p:cNvPr id="59" name="Picture 58" descr="UNCC_Logo_4c.jpg"/>
          <p:cNvPicPr>
            <a:picLocks noChangeAspect="1"/>
          </p:cNvPicPr>
          <p:nvPr/>
        </p:nvPicPr>
        <p:blipFill>
          <a:blip r:embed="rId3"/>
          <a:stretch>
            <a:fillRect/>
          </a:stretch>
        </p:blipFill>
        <p:spPr>
          <a:xfrm>
            <a:off x="0" y="1"/>
            <a:ext cx="1219200" cy="542544"/>
          </a:xfrm>
          <a:prstGeom prst="rect">
            <a:avLst/>
          </a:prstGeom>
        </p:spPr>
      </p:pic>
      <p:sp>
        <p:nvSpPr>
          <p:cNvPr id="6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43</a:t>
            </a:fld>
            <a:endParaRPr lang="en-US" dirty="0"/>
          </a:p>
        </p:txBody>
      </p:sp>
      <p:sp>
        <p:nvSpPr>
          <p:cNvPr id="64" name="Rectangle 63"/>
          <p:cNvSpPr/>
          <p:nvPr/>
        </p:nvSpPr>
        <p:spPr>
          <a:xfrm>
            <a:off x="1849573" y="6222800"/>
            <a:ext cx="6566294" cy="64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Brown et al. PNAS 2012, Tian et al. TSJ, 2014</a:t>
            </a:r>
          </a:p>
        </p:txBody>
      </p:sp>
    </p:spTree>
    <p:extLst>
      <p:ext uri="{BB962C8B-B14F-4D97-AF65-F5344CB8AC3E}">
        <p14:creationId xmlns:p14="http://schemas.microsoft.com/office/powerpoint/2010/main" val="1831446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3479" y="-64856"/>
            <a:ext cx="8229600" cy="1143000"/>
          </a:xfrm>
        </p:spPr>
        <p:txBody>
          <a:bodyPr>
            <a:normAutofit/>
          </a:bodyPr>
          <a:lstStyle/>
          <a:p>
            <a:r>
              <a:rPr lang="en-US" sz="3600" dirty="0"/>
              <a:t>Problem</a:t>
            </a:r>
          </a:p>
        </p:txBody>
      </p:sp>
      <p:sp>
        <p:nvSpPr>
          <p:cNvPr id="101" name="Footer Placeholder 3"/>
          <p:cNvSpPr txBox="1">
            <a:spLocks/>
          </p:cNvSpPr>
          <p:nvPr/>
        </p:nvSpPr>
        <p:spPr>
          <a:xfrm>
            <a:off x="304800" y="6324600"/>
            <a:ext cx="85344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6E85"/>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E85"/>
                </a:solidFill>
                <a:effectLst/>
                <a:uLnTx/>
                <a:uFillTx/>
                <a:latin typeface="+mn-lt"/>
                <a:ea typeface="+mn-ea"/>
                <a:cs typeface="+mn-cs"/>
              </a:rPr>
              <a:t>Xinghua Mindy Shi, </a:t>
            </a:r>
            <a:r>
              <a:rPr kumimoji="0" lang="en-US" sz="1200" b="0" i="0" u="none" strike="noStrike" kern="1200" cap="none" spc="0" normalizeH="0" baseline="0" noProof="0">
                <a:ln>
                  <a:noFill/>
                </a:ln>
                <a:solidFill>
                  <a:srgbClr val="006E85"/>
                </a:solidFill>
                <a:effectLst/>
                <a:uLnTx/>
                <a:uFillTx/>
                <a:latin typeface="+mn-lt"/>
                <a:ea typeface="+mn-ea"/>
                <a:cs typeface="+mn-cs"/>
                <a:hlinkClick r:id="rId2"/>
              </a:rPr>
              <a:t>xshi1@rics.bwh.harvard.edu</a:t>
            </a:r>
            <a:r>
              <a:rPr kumimoji="0" lang="en-US" sz="1200" b="0" i="0" u="none" strike="noStrike" kern="1200" cap="none" spc="0" normalizeH="0" baseline="0" noProof="0">
                <a:ln>
                  <a:noFill/>
                </a:ln>
                <a:solidFill>
                  <a:srgbClr val="006E85"/>
                </a:solidFill>
                <a:effectLst/>
                <a:uLnTx/>
                <a:uFillTx/>
                <a:latin typeface="+mn-lt"/>
                <a:ea typeface="+mn-ea"/>
                <a:cs typeface="+mn-cs"/>
              </a:rPr>
              <a:t>	</a:t>
            </a:r>
            <a:fld id="{299D9465-0437-440E-BE41-272702D7EF41}" type="slidenum">
              <a:rPr kumimoji="0" lang="en-US" sz="1200" b="0" i="0" u="none" strike="noStrike" kern="1200" cap="none" spc="0" normalizeH="0" baseline="0" noProof="0" smtClean="0">
                <a:ln>
                  <a:noFill/>
                </a:ln>
                <a:solidFill>
                  <a:srgbClr val="006E85"/>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r>
              <a:rPr kumimoji="0" lang="en-US" sz="1200" b="0" i="0" u="none" strike="noStrike" kern="1200" cap="none" spc="0" normalizeH="0" baseline="0" noProof="0">
                <a:ln>
                  <a:noFill/>
                </a:ln>
                <a:solidFill>
                  <a:srgbClr val="006E85"/>
                </a:solidFill>
                <a:effectLst/>
                <a:uLnTx/>
                <a:uFillTx/>
                <a:latin typeface="+mn-lt"/>
                <a:ea typeface="+mn-ea"/>
                <a:cs typeface="+mn-cs"/>
              </a:rPr>
              <a:t>		HMSGTP Research Seminar, 03/16/2012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E85"/>
                </a:solidFill>
                <a:effectLst/>
                <a:uLnTx/>
                <a:uFillTx/>
                <a:latin typeface="+mn-lt"/>
                <a:ea typeface="+mn-ea"/>
                <a:cs typeface="+mn-cs"/>
              </a:rPr>
              <a:t>							</a:t>
            </a:r>
            <a:endParaRPr kumimoji="0" lang="en-US" sz="1200" b="0" i="0" u="none" strike="noStrike" kern="1200" cap="none" spc="0" normalizeH="0" baseline="0" noProof="0" dirty="0">
              <a:ln>
                <a:noFill/>
              </a:ln>
              <a:solidFill>
                <a:srgbClr val="006E85"/>
              </a:solidFill>
              <a:effectLst/>
              <a:uLnTx/>
              <a:uFillTx/>
              <a:latin typeface="+mn-lt"/>
              <a:ea typeface="+mn-ea"/>
              <a:cs typeface="+mn-cs"/>
            </a:endParaRPr>
          </a:p>
        </p:txBody>
      </p:sp>
      <p:sp>
        <p:nvSpPr>
          <p:cNvPr id="102" name="Rectangle 101"/>
          <p:cNvSpPr/>
          <p:nvPr/>
        </p:nvSpPr>
        <p:spPr>
          <a:xfrm>
            <a:off x="5181600" y="2150536"/>
            <a:ext cx="3810000" cy="449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br>
              <a:rPr lang="en-US" dirty="0"/>
            </a:b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r"/>
            <a:r>
              <a:rPr lang="en-US" sz="2800" b="1" dirty="0">
                <a:solidFill>
                  <a:schemeClr val="accent6">
                    <a:lumMod val="75000"/>
                  </a:schemeClr>
                </a:solidFill>
              </a:rPr>
              <a:t>Genes</a:t>
            </a:r>
            <a:endParaRPr lang="en-US" b="1" dirty="0">
              <a:solidFill>
                <a:schemeClr val="accent6">
                  <a:lumMod val="75000"/>
                </a:schemeClr>
              </a:solidFill>
            </a:endParaRPr>
          </a:p>
        </p:txBody>
      </p:sp>
      <p:sp>
        <p:nvSpPr>
          <p:cNvPr id="104" name="Rectangle 103"/>
          <p:cNvSpPr/>
          <p:nvPr/>
        </p:nvSpPr>
        <p:spPr>
          <a:xfrm>
            <a:off x="228600" y="2150536"/>
            <a:ext cx="4800600" cy="449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800" dirty="0">
                <a:solidFill>
                  <a:schemeClr val="accent1">
                    <a:lumMod val="75000"/>
                  </a:schemeClr>
                </a:solidFill>
              </a:rPr>
              <a:t>Genetic Variants</a:t>
            </a:r>
          </a:p>
        </p:txBody>
      </p:sp>
      <p:sp>
        <p:nvSpPr>
          <p:cNvPr id="111" name="TextBox 110"/>
          <p:cNvSpPr txBox="1"/>
          <p:nvPr/>
        </p:nvSpPr>
        <p:spPr>
          <a:xfrm>
            <a:off x="6358379" y="2233674"/>
            <a:ext cx="2633221" cy="369332"/>
          </a:xfrm>
          <a:prstGeom prst="rect">
            <a:avLst/>
          </a:prstGeom>
          <a:noFill/>
        </p:spPr>
        <p:txBody>
          <a:bodyPr wrap="none" rtlCol="0">
            <a:spAutoFit/>
          </a:bodyPr>
          <a:lstStyle/>
          <a:p>
            <a:r>
              <a:rPr lang="en-US" b="1" dirty="0">
                <a:solidFill>
                  <a:schemeClr val="accent1">
                    <a:lumMod val="75000"/>
                  </a:schemeClr>
                </a:solidFill>
              </a:rPr>
              <a:t>Gene Expression(Y:Label)</a:t>
            </a:r>
          </a:p>
        </p:txBody>
      </p:sp>
      <p:sp>
        <p:nvSpPr>
          <p:cNvPr id="112" name="TextBox 111"/>
          <p:cNvSpPr txBox="1"/>
          <p:nvPr/>
        </p:nvSpPr>
        <p:spPr>
          <a:xfrm>
            <a:off x="561420" y="2238404"/>
            <a:ext cx="2867580" cy="369332"/>
          </a:xfrm>
          <a:prstGeom prst="rect">
            <a:avLst/>
          </a:prstGeom>
          <a:noFill/>
        </p:spPr>
        <p:txBody>
          <a:bodyPr wrap="none" rtlCol="0">
            <a:spAutoFit/>
          </a:bodyPr>
          <a:lstStyle/>
          <a:p>
            <a:r>
              <a:rPr lang="en-US" b="1" dirty="0">
                <a:solidFill>
                  <a:schemeClr val="accent1">
                    <a:lumMod val="75000"/>
                  </a:schemeClr>
                </a:solidFill>
              </a:rPr>
              <a:t>Genetic Variants (X:Feature)</a:t>
            </a:r>
          </a:p>
        </p:txBody>
      </p:sp>
      <p:grpSp>
        <p:nvGrpSpPr>
          <p:cNvPr id="2" name="Group 192"/>
          <p:cNvGrpSpPr/>
          <p:nvPr/>
        </p:nvGrpSpPr>
        <p:grpSpPr>
          <a:xfrm>
            <a:off x="6506343" y="2725124"/>
            <a:ext cx="2061836" cy="1178011"/>
            <a:chOff x="5715000" y="3276600"/>
            <a:chExt cx="3096851" cy="1981200"/>
          </a:xfrm>
        </p:grpSpPr>
        <p:grpSp>
          <p:nvGrpSpPr>
            <p:cNvPr id="5" name="Group 168"/>
            <p:cNvGrpSpPr/>
            <p:nvPr/>
          </p:nvGrpSpPr>
          <p:grpSpPr>
            <a:xfrm>
              <a:off x="5715000" y="3276600"/>
              <a:ext cx="2972261" cy="381000"/>
              <a:chOff x="5715000" y="3021980"/>
              <a:chExt cx="2972261" cy="920276"/>
            </a:xfrm>
          </p:grpSpPr>
          <p:cxnSp>
            <p:nvCxnSpPr>
              <p:cNvPr id="128" name="Straight Connector 127"/>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9" name="Freeform 128"/>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6" name="Group 174"/>
            <p:cNvGrpSpPr/>
            <p:nvPr/>
          </p:nvGrpSpPr>
          <p:grpSpPr>
            <a:xfrm>
              <a:off x="5715000" y="3523785"/>
              <a:ext cx="2982951" cy="435722"/>
              <a:chOff x="5715000" y="3523785"/>
              <a:chExt cx="2982951" cy="435722"/>
            </a:xfrm>
          </p:grpSpPr>
          <p:cxnSp>
            <p:nvCxnSpPr>
              <p:cNvPr id="126" name="Straight Connector 125"/>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7" name="Freeform 126"/>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7" name="Group 177"/>
            <p:cNvGrpSpPr/>
            <p:nvPr/>
          </p:nvGrpSpPr>
          <p:grpSpPr>
            <a:xfrm>
              <a:off x="5715000" y="3836020"/>
              <a:ext cx="2971800" cy="379141"/>
              <a:chOff x="5715000" y="3836020"/>
              <a:chExt cx="2971800" cy="379141"/>
            </a:xfrm>
          </p:grpSpPr>
          <p:cxnSp>
            <p:nvCxnSpPr>
              <p:cNvPr id="124" name="Straight Connector 123"/>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5" name="Freeform 124"/>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8" name="Group 183"/>
            <p:cNvGrpSpPr/>
            <p:nvPr/>
          </p:nvGrpSpPr>
          <p:grpSpPr>
            <a:xfrm>
              <a:off x="5791200" y="4396565"/>
              <a:ext cx="3020651" cy="404035"/>
              <a:chOff x="5791200" y="4320365"/>
              <a:chExt cx="3020651" cy="541567"/>
            </a:xfrm>
          </p:grpSpPr>
          <p:cxnSp>
            <p:nvCxnSpPr>
              <p:cNvPr id="122" name="Straight Connector 121"/>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3" name="Freeform 122"/>
              <p:cNvSpPr/>
              <p:nvPr/>
            </p:nvSpPr>
            <p:spPr>
              <a:xfrm>
                <a:off x="5865541"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9" name="Group 188"/>
            <p:cNvGrpSpPr/>
            <p:nvPr/>
          </p:nvGrpSpPr>
          <p:grpSpPr>
            <a:xfrm>
              <a:off x="5771138" y="4860073"/>
              <a:ext cx="2991862" cy="397727"/>
              <a:chOff x="5791200" y="4783873"/>
              <a:chExt cx="2991862" cy="613317"/>
            </a:xfrm>
          </p:grpSpPr>
          <p:cxnSp>
            <p:nvCxnSpPr>
              <p:cNvPr id="120" name="Straight Connector 119"/>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Freeform 120"/>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sp>
        <p:nvSpPr>
          <p:cNvPr id="151" name="Content Placeholder 2"/>
          <p:cNvSpPr>
            <a:spLocks noGrp="1"/>
          </p:cNvSpPr>
          <p:nvPr>
            <p:ph idx="1"/>
          </p:nvPr>
        </p:nvSpPr>
        <p:spPr>
          <a:xfrm>
            <a:off x="439700" y="933613"/>
            <a:ext cx="8686800" cy="1156570"/>
          </a:xfrm>
        </p:spPr>
        <p:txBody>
          <a:bodyPr/>
          <a:lstStyle/>
          <a:p>
            <a:pPr marL="342900" lvl="1" indent="-342900">
              <a:buFont typeface="Arial" pitchFamily="34" charset="0"/>
              <a:buChar char="•"/>
            </a:pPr>
            <a:r>
              <a:rPr lang="en-US" sz="2000" dirty="0" err="1"/>
              <a:t>Subnetwork</a:t>
            </a:r>
            <a:r>
              <a:rPr lang="en-US" sz="2000" dirty="0"/>
              <a:t>-to-</a:t>
            </a:r>
            <a:r>
              <a:rPr lang="en-US" sz="2000" dirty="0" err="1"/>
              <a:t>Subnetwork</a:t>
            </a:r>
            <a:r>
              <a:rPr lang="en-US" sz="2000" dirty="0"/>
              <a:t> Association (many-to-many mapping)</a:t>
            </a:r>
          </a:p>
          <a:p>
            <a:pPr marL="342900" lvl="1" indent="-342900">
              <a:buFont typeface="Arial" pitchFamily="34" charset="0"/>
              <a:buChar char="•"/>
            </a:pPr>
            <a:r>
              <a:rPr lang="en-US" sz="2000" dirty="0"/>
              <a:t>Multiple variants (in a </a:t>
            </a:r>
            <a:r>
              <a:rPr lang="en-US" sz="2000" dirty="0" err="1"/>
              <a:t>subnetwork</a:t>
            </a:r>
            <a:r>
              <a:rPr lang="en-US" sz="2000" dirty="0"/>
              <a:t>/pathway) affect the expression of multiple genes (in a </a:t>
            </a:r>
            <a:r>
              <a:rPr lang="en-US" sz="2000" dirty="0" err="1"/>
              <a:t>subnetwork</a:t>
            </a:r>
            <a:r>
              <a:rPr lang="en-US" sz="2000" dirty="0"/>
              <a:t>/pathway)</a:t>
            </a:r>
          </a:p>
        </p:txBody>
      </p:sp>
      <p:grpSp>
        <p:nvGrpSpPr>
          <p:cNvPr id="10" name="Group 32"/>
          <p:cNvGrpSpPr/>
          <p:nvPr/>
        </p:nvGrpSpPr>
        <p:grpSpPr>
          <a:xfrm>
            <a:off x="342643" y="2636671"/>
            <a:ext cx="3048000" cy="1266520"/>
            <a:chOff x="304800" y="2426732"/>
            <a:chExt cx="3124200" cy="1611923"/>
          </a:xfrm>
        </p:grpSpPr>
        <p:sp>
          <p:nvSpPr>
            <p:cNvPr id="160" name="TextBox 159"/>
            <p:cNvSpPr txBox="1"/>
            <p:nvPr/>
          </p:nvSpPr>
          <p:spPr>
            <a:xfrm>
              <a:off x="418407" y="2426732"/>
              <a:ext cx="596527" cy="266345"/>
            </a:xfrm>
            <a:prstGeom prst="rect">
              <a:avLst/>
            </a:prstGeom>
            <a:noFill/>
            <a:ln>
              <a:noFill/>
            </a:ln>
          </p:spPr>
          <p:txBody>
            <a:bodyPr wrap="none" rtlCol="0">
              <a:spAutoFit/>
            </a:bodyPr>
            <a:lstStyle/>
            <a:p>
              <a:r>
                <a:rPr lang="en-US" sz="1200" dirty="0"/>
                <a:t>Sample_1</a:t>
              </a:r>
            </a:p>
          </p:txBody>
        </p:sp>
        <p:sp>
          <p:nvSpPr>
            <p:cNvPr id="161" name="TextBox 160"/>
            <p:cNvSpPr txBox="1"/>
            <p:nvPr/>
          </p:nvSpPr>
          <p:spPr>
            <a:xfrm>
              <a:off x="418407" y="2673271"/>
              <a:ext cx="596527" cy="266345"/>
            </a:xfrm>
            <a:prstGeom prst="rect">
              <a:avLst/>
            </a:prstGeom>
            <a:noFill/>
            <a:ln>
              <a:noFill/>
            </a:ln>
          </p:spPr>
          <p:txBody>
            <a:bodyPr wrap="none" rtlCol="0">
              <a:spAutoFit/>
            </a:bodyPr>
            <a:lstStyle/>
            <a:p>
              <a:r>
                <a:rPr lang="en-US" sz="1200" dirty="0"/>
                <a:t>Sample_2</a:t>
              </a:r>
            </a:p>
          </p:txBody>
        </p:sp>
        <p:sp>
          <p:nvSpPr>
            <p:cNvPr id="162" name="TextBox 161"/>
            <p:cNvSpPr txBox="1"/>
            <p:nvPr/>
          </p:nvSpPr>
          <p:spPr>
            <a:xfrm>
              <a:off x="418407" y="2939617"/>
              <a:ext cx="596527" cy="266345"/>
            </a:xfrm>
            <a:prstGeom prst="rect">
              <a:avLst/>
            </a:prstGeom>
            <a:noFill/>
            <a:ln>
              <a:noFill/>
            </a:ln>
          </p:spPr>
          <p:txBody>
            <a:bodyPr wrap="none" rtlCol="0">
              <a:spAutoFit/>
            </a:bodyPr>
            <a:lstStyle/>
            <a:p>
              <a:r>
                <a:rPr lang="en-US" sz="1200" dirty="0"/>
                <a:t>Sample_3</a:t>
              </a:r>
            </a:p>
          </p:txBody>
        </p:sp>
        <p:sp>
          <p:nvSpPr>
            <p:cNvPr id="163" name="TextBox 162"/>
            <p:cNvSpPr txBox="1"/>
            <p:nvPr/>
          </p:nvSpPr>
          <p:spPr>
            <a:xfrm>
              <a:off x="388721" y="3745578"/>
              <a:ext cx="597723" cy="266345"/>
            </a:xfrm>
            <a:prstGeom prst="rect">
              <a:avLst/>
            </a:prstGeom>
            <a:noFill/>
            <a:ln>
              <a:noFill/>
            </a:ln>
          </p:spPr>
          <p:txBody>
            <a:bodyPr wrap="none" rtlCol="0">
              <a:spAutoFit/>
            </a:bodyPr>
            <a:lstStyle/>
            <a:p>
              <a:r>
                <a:rPr lang="en-US" sz="1200" dirty="0" err="1"/>
                <a:t>Sample_n</a:t>
              </a:r>
              <a:endParaRPr lang="en-US" sz="1200" dirty="0"/>
            </a:p>
          </p:txBody>
        </p:sp>
        <p:sp>
          <p:nvSpPr>
            <p:cNvPr id="164" name="TextBox 163"/>
            <p:cNvSpPr txBox="1"/>
            <p:nvPr/>
          </p:nvSpPr>
          <p:spPr>
            <a:xfrm>
              <a:off x="304800" y="3452501"/>
              <a:ext cx="690930" cy="266345"/>
            </a:xfrm>
            <a:prstGeom prst="rect">
              <a:avLst/>
            </a:prstGeom>
            <a:noFill/>
            <a:ln>
              <a:noFill/>
            </a:ln>
          </p:spPr>
          <p:txBody>
            <a:bodyPr wrap="none" rtlCol="0">
              <a:spAutoFit/>
            </a:bodyPr>
            <a:lstStyle/>
            <a:p>
              <a:r>
                <a:rPr lang="en-US" sz="1200" dirty="0"/>
                <a:t>Sample_n-1</a:t>
              </a:r>
            </a:p>
          </p:txBody>
        </p:sp>
        <p:sp>
          <p:nvSpPr>
            <p:cNvPr id="165" name="Rectangle 164"/>
            <p:cNvSpPr/>
            <p:nvPr/>
          </p:nvSpPr>
          <p:spPr>
            <a:xfrm>
              <a:off x="528508" y="3159424"/>
              <a:ext cx="287525" cy="15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166" name="Straight Connector 165"/>
            <p:cNvCxnSpPr/>
            <p:nvPr/>
          </p:nvCxnSpPr>
          <p:spPr>
            <a:xfrm>
              <a:off x="1213658" y="257327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2574175" y="2500001"/>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8" name="Straight Connector 167"/>
            <p:cNvCxnSpPr/>
            <p:nvPr/>
          </p:nvCxnSpPr>
          <p:spPr>
            <a:xfrm>
              <a:off x="1213658" y="2793078"/>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213658" y="3086155"/>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0" name="Rectangle 169"/>
            <p:cNvSpPr/>
            <p:nvPr/>
          </p:nvSpPr>
          <p:spPr>
            <a:xfrm>
              <a:off x="2574175" y="3012886"/>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71" name="Straight Connector 170"/>
            <p:cNvCxnSpPr/>
            <p:nvPr/>
          </p:nvCxnSpPr>
          <p:spPr>
            <a:xfrm>
              <a:off x="1213658" y="359904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2574175" y="3525770"/>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73" name="Straight Connector 172"/>
            <p:cNvCxnSpPr/>
            <p:nvPr/>
          </p:nvCxnSpPr>
          <p:spPr>
            <a:xfrm>
              <a:off x="1213658" y="3965386"/>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p:cNvSpPr/>
            <p:nvPr/>
          </p:nvSpPr>
          <p:spPr>
            <a:xfrm>
              <a:off x="1925782" y="3525770"/>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1925782" y="3892117"/>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Isosceles Triangle 175"/>
            <p:cNvSpPr/>
            <p:nvPr/>
          </p:nvSpPr>
          <p:spPr>
            <a:xfrm flipH="1" flipV="1">
              <a:off x="31242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Isosceles Triangle 176"/>
            <p:cNvSpPr/>
            <p:nvPr/>
          </p:nvSpPr>
          <p:spPr>
            <a:xfrm flipH="1" flipV="1">
              <a:off x="3124200" y="3505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Isosceles Triangle 177"/>
            <p:cNvSpPr/>
            <p:nvPr/>
          </p:nvSpPr>
          <p:spPr>
            <a:xfrm flipH="1" flipV="1">
              <a:off x="31242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p:cNvSpPr/>
            <p:nvPr/>
          </p:nvSpPr>
          <p:spPr>
            <a:xfrm flipH="1" flipV="1">
              <a:off x="1752600" y="25146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Isosceles Triangle 179"/>
            <p:cNvSpPr/>
            <p:nvPr/>
          </p:nvSpPr>
          <p:spPr>
            <a:xfrm flipH="1" flipV="1">
              <a:off x="17526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Isosceles Triangle 180"/>
            <p:cNvSpPr/>
            <p:nvPr/>
          </p:nvSpPr>
          <p:spPr>
            <a:xfrm flipH="1" flipV="1">
              <a:off x="17526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1447800" y="25146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14478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14478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1447800" y="3886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2362200" y="2743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23622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23622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206"/>
          <p:cNvGrpSpPr/>
          <p:nvPr/>
        </p:nvGrpSpPr>
        <p:grpSpPr>
          <a:xfrm>
            <a:off x="3352800" y="3808792"/>
            <a:ext cx="3200400" cy="2685144"/>
            <a:chOff x="3352800" y="3944256"/>
            <a:chExt cx="3200400" cy="2685144"/>
          </a:xfrm>
        </p:grpSpPr>
        <p:pic>
          <p:nvPicPr>
            <p:cNvPr id="105" name="Picture 104" descr="figure1.png"/>
            <p:cNvPicPr>
              <a:picLocks noChangeAspect="1"/>
            </p:cNvPicPr>
            <p:nvPr/>
          </p:nvPicPr>
          <p:blipFill>
            <a:blip r:embed="rId3" cstate="print"/>
            <a:stretch>
              <a:fillRect/>
            </a:stretch>
          </p:blipFill>
          <p:spPr>
            <a:xfrm>
              <a:off x="3505200" y="4423546"/>
              <a:ext cx="2891215" cy="2205854"/>
            </a:xfrm>
            <a:prstGeom prst="rect">
              <a:avLst/>
            </a:prstGeom>
          </p:spPr>
        </p:pic>
        <p:sp>
          <p:nvSpPr>
            <p:cNvPr id="206" name="Rectangle 205"/>
            <p:cNvSpPr/>
            <p:nvPr/>
          </p:nvSpPr>
          <p:spPr>
            <a:xfrm>
              <a:off x="3352800" y="3944256"/>
              <a:ext cx="3200400" cy="60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Subnetwork</a:t>
              </a:r>
              <a:r>
                <a:rPr lang="en-US" dirty="0"/>
                <a:t>-to-</a:t>
              </a:r>
              <a:r>
                <a:rPr lang="en-US" dirty="0" err="1"/>
                <a:t>Subnetwork</a:t>
              </a:r>
              <a:r>
                <a:rPr lang="en-US" dirty="0"/>
                <a:t> Association</a:t>
              </a:r>
            </a:p>
          </p:txBody>
        </p:sp>
      </p:grpSp>
      <p:pic>
        <p:nvPicPr>
          <p:cNvPr id="58" name="Picture 57" descr="UNCC_Logo_4c.jpg"/>
          <p:cNvPicPr>
            <a:picLocks noChangeAspect="1"/>
          </p:cNvPicPr>
          <p:nvPr/>
        </p:nvPicPr>
        <p:blipFill>
          <a:blip r:embed="rId4"/>
          <a:stretch>
            <a:fillRect/>
          </a:stretch>
        </p:blipFill>
        <p:spPr>
          <a:xfrm>
            <a:off x="0" y="1"/>
            <a:ext cx="1219200" cy="542544"/>
          </a:xfrm>
          <a:prstGeom prst="rect">
            <a:avLst/>
          </a:prstGeom>
        </p:spPr>
      </p:pic>
    </p:spTree>
    <p:extLst>
      <p:ext uri="{BB962C8B-B14F-4D97-AF65-F5344CB8AC3E}">
        <p14:creationId xmlns:p14="http://schemas.microsoft.com/office/powerpoint/2010/main" val="22177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5029" y="67732"/>
            <a:ext cx="7239000" cy="838200"/>
          </a:xfrm>
        </p:spPr>
        <p:txBody>
          <a:bodyPr>
            <a:normAutofit/>
          </a:bodyPr>
          <a:lstStyle/>
          <a:p>
            <a:r>
              <a:rPr lang="en-US" sz="3600" dirty="0"/>
              <a:t>Sparse Learning for </a:t>
            </a:r>
            <a:r>
              <a:rPr lang="en-US" sz="3600" dirty="0" err="1"/>
              <a:t>eQTL</a:t>
            </a:r>
            <a:r>
              <a:rPr lang="en-US" sz="3600" dirty="0"/>
              <a:t> Mapping</a:t>
            </a:r>
          </a:p>
        </p:txBody>
      </p:sp>
      <p:grpSp>
        <p:nvGrpSpPr>
          <p:cNvPr id="2" name="Group 263"/>
          <p:cNvGrpSpPr/>
          <p:nvPr/>
        </p:nvGrpSpPr>
        <p:grpSpPr>
          <a:xfrm>
            <a:off x="6858000" y="2209800"/>
            <a:ext cx="914400" cy="1828800"/>
            <a:chOff x="6858000" y="4114800"/>
            <a:chExt cx="914400" cy="1828800"/>
          </a:xfrm>
        </p:grpSpPr>
        <p:sp>
          <p:nvSpPr>
            <p:cNvPr id="111" name="Rectangle 110"/>
            <p:cNvSpPr/>
            <p:nvPr/>
          </p:nvSpPr>
          <p:spPr>
            <a:xfrm>
              <a:off x="7010400" y="4419600"/>
              <a:ext cx="152399" cy="1524000"/>
            </a:xfrm>
            <a:prstGeom prst="rect">
              <a:avLst/>
            </a:prstGeom>
            <a:gradFill>
              <a:gsLst>
                <a:gs pos="0">
                  <a:srgbClr val="CCCCFF"/>
                </a:gs>
                <a:gs pos="17999">
                  <a:srgbClr val="99CCFF"/>
                </a:gs>
                <a:gs pos="36000">
                  <a:srgbClr val="9966FF"/>
                </a:gs>
                <a:gs pos="61000">
                  <a:srgbClr val="CC99FF"/>
                </a:gs>
                <a:gs pos="82001">
                  <a:srgbClr val="99CCFF"/>
                </a:gs>
                <a:gs pos="100000">
                  <a:srgbClr val="CCCCFF"/>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p:nvPr/>
          </p:nvCxnSpPr>
          <p:spPr>
            <a:xfrm>
              <a:off x="7010400" y="4572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010400" y="4724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010400" y="4876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010400" y="5029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7010400" y="5181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010400" y="5334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010400" y="5486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010400" y="5638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010400" y="5791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7315200" y="4419600"/>
              <a:ext cx="152399" cy="1524000"/>
            </a:xfrm>
            <a:prstGeom prst="rect">
              <a:avLst/>
            </a:prstGeom>
            <a:gradFill>
              <a:gsLst>
                <a:gs pos="47000">
                  <a:srgbClr val="CCCCFF"/>
                </a:gs>
                <a:gs pos="17999">
                  <a:srgbClr val="99CCFF"/>
                </a:gs>
                <a:gs pos="36000">
                  <a:srgbClr val="9966FF"/>
                </a:gs>
                <a:gs pos="61000">
                  <a:srgbClr val="CC99FF"/>
                </a:gs>
                <a:gs pos="82001">
                  <a:srgbClr val="99CCFF"/>
                </a:gs>
                <a:gs pos="100000">
                  <a:srgbClr val="CCCCFF"/>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p:cNvCxnSpPr/>
            <p:nvPr/>
          </p:nvCxnSpPr>
          <p:spPr>
            <a:xfrm>
              <a:off x="7315200" y="4572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7315200" y="4724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7315200" y="4876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7315200" y="5029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7315200" y="5181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7315200" y="5334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315200" y="5486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315200" y="5638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7315200" y="5791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 name="Group 173"/>
            <p:cNvGrpSpPr/>
            <p:nvPr/>
          </p:nvGrpSpPr>
          <p:grpSpPr>
            <a:xfrm>
              <a:off x="7162800" y="4419600"/>
              <a:ext cx="152400" cy="1524000"/>
              <a:chOff x="7010400" y="1905000"/>
              <a:chExt cx="152400" cy="1524000"/>
            </a:xfrm>
            <a:gradFill>
              <a:gsLst>
                <a:gs pos="0">
                  <a:srgbClr val="5E9EFF"/>
                </a:gs>
                <a:gs pos="39999">
                  <a:srgbClr val="85C2FF"/>
                </a:gs>
                <a:gs pos="70000">
                  <a:srgbClr val="C4D6EB"/>
                </a:gs>
                <a:gs pos="100000">
                  <a:srgbClr val="FFEBFA"/>
                </a:gs>
              </a:gsLst>
              <a:lin ang="5400000" scaled="0"/>
            </a:gradFill>
          </p:grpSpPr>
          <p:sp>
            <p:nvSpPr>
              <p:cNvPr id="146" name="Rectangle 145"/>
              <p:cNvSpPr/>
              <p:nvPr/>
            </p:nvSpPr>
            <p:spPr>
              <a:xfrm>
                <a:off x="7010400" y="1905000"/>
                <a:ext cx="152399" cy="1524000"/>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Connector 146"/>
              <p:cNvCxnSpPr/>
              <p:nvPr/>
            </p:nvCxnSpPr>
            <p:spPr>
              <a:xfrm>
                <a:off x="7010400" y="20574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7010400" y="22098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010400" y="23622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7010400" y="25146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7010400" y="26670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010400" y="28194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010400" y="29718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010400" y="31242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010400" y="32766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2" name="Rectangle 131"/>
            <p:cNvSpPr/>
            <p:nvPr/>
          </p:nvSpPr>
          <p:spPr>
            <a:xfrm>
              <a:off x="7467600" y="4419600"/>
              <a:ext cx="152399" cy="1524000"/>
            </a:xfrm>
            <a:prstGeom prst="rect">
              <a:avLst/>
            </a:prstGeom>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p:cNvCxnSpPr/>
            <p:nvPr/>
          </p:nvCxnSpPr>
          <p:spPr>
            <a:xfrm>
              <a:off x="7467600" y="4572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467600" y="4724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7467600" y="4876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7467600" y="5029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7467600" y="5181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7467600" y="5334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467600" y="5486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467600" y="5638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467600" y="5791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6858000" y="4114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g</a:t>
              </a:r>
              <a:r>
                <a:rPr lang="en-US" sz="1200" baseline="-25000" dirty="0">
                  <a:solidFill>
                    <a:schemeClr val="tx1"/>
                  </a:solidFill>
                  <a:latin typeface="Arial" pitchFamily="34" charset="0"/>
                  <a:cs typeface="Arial" pitchFamily="34" charset="0"/>
                </a:rPr>
                <a:t>1</a:t>
              </a:r>
            </a:p>
          </p:txBody>
        </p:sp>
        <p:sp>
          <p:nvSpPr>
            <p:cNvPr id="143" name="Rectangle 142"/>
            <p:cNvSpPr/>
            <p:nvPr/>
          </p:nvSpPr>
          <p:spPr>
            <a:xfrm>
              <a:off x="7010400" y="4114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g</a:t>
              </a:r>
              <a:r>
                <a:rPr lang="en-US" sz="1200" baseline="-25000" dirty="0">
                  <a:solidFill>
                    <a:schemeClr val="tx1"/>
                  </a:solidFill>
                  <a:latin typeface="Arial" pitchFamily="34" charset="0"/>
                  <a:cs typeface="Arial" pitchFamily="34" charset="0"/>
                </a:rPr>
                <a:t>2</a:t>
              </a:r>
            </a:p>
          </p:txBody>
        </p:sp>
        <p:sp>
          <p:nvSpPr>
            <p:cNvPr id="144" name="Rectangle 143"/>
            <p:cNvSpPr/>
            <p:nvPr/>
          </p:nvSpPr>
          <p:spPr>
            <a:xfrm>
              <a:off x="7315200" y="4114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g</a:t>
              </a:r>
              <a:r>
                <a:rPr lang="en-US" sz="1200" baseline="-25000" dirty="0" err="1">
                  <a:solidFill>
                    <a:schemeClr val="tx1"/>
                  </a:solidFill>
                  <a:latin typeface="Arial" pitchFamily="34" charset="0"/>
                  <a:cs typeface="Arial" pitchFamily="34" charset="0"/>
                </a:rPr>
                <a:t>k</a:t>
              </a:r>
              <a:endParaRPr lang="en-US" sz="1200" baseline="-25000" dirty="0">
                <a:solidFill>
                  <a:schemeClr val="tx1"/>
                </a:solidFill>
                <a:latin typeface="Arial" pitchFamily="34" charset="0"/>
                <a:cs typeface="Arial" pitchFamily="34" charset="0"/>
              </a:endParaRPr>
            </a:p>
          </p:txBody>
        </p:sp>
        <p:sp>
          <p:nvSpPr>
            <p:cNvPr id="145" name="Rectangle 144"/>
            <p:cNvSpPr/>
            <p:nvPr/>
          </p:nvSpPr>
          <p:spPr>
            <a:xfrm>
              <a:off x="7162800" y="4114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a:t>
              </a:r>
              <a:endParaRPr lang="en-US" sz="1200" baseline="-25000" dirty="0">
                <a:solidFill>
                  <a:schemeClr val="tx1"/>
                </a:solidFill>
                <a:latin typeface="Arial" pitchFamily="34" charset="0"/>
                <a:cs typeface="Arial" pitchFamily="34" charset="0"/>
              </a:endParaRPr>
            </a:p>
          </p:txBody>
        </p:sp>
      </p:grpSp>
      <p:grpSp>
        <p:nvGrpSpPr>
          <p:cNvPr id="6" name="Group 262"/>
          <p:cNvGrpSpPr/>
          <p:nvPr/>
        </p:nvGrpSpPr>
        <p:grpSpPr>
          <a:xfrm>
            <a:off x="533400" y="1371600"/>
            <a:ext cx="7467600" cy="3657600"/>
            <a:chOff x="1286933" y="1371600"/>
            <a:chExt cx="7467600" cy="3657600"/>
          </a:xfrm>
        </p:grpSpPr>
        <p:sp>
          <p:nvSpPr>
            <p:cNvPr id="167" name="TextBox 166"/>
            <p:cNvSpPr txBox="1"/>
            <p:nvPr/>
          </p:nvSpPr>
          <p:spPr>
            <a:xfrm>
              <a:off x="6553200" y="3048000"/>
              <a:ext cx="985882" cy="338554"/>
            </a:xfrm>
            <a:prstGeom prst="rect">
              <a:avLst/>
            </a:prstGeom>
            <a:noFill/>
          </p:spPr>
          <p:txBody>
            <a:bodyPr wrap="square" rtlCol="0">
              <a:spAutoFit/>
            </a:bodyPr>
            <a:lstStyle/>
            <a:p>
              <a:r>
                <a:rPr lang="en-US" sz="1600" dirty="0">
                  <a:latin typeface="Arial" pitchFamily="34" charset="0"/>
                  <a:cs typeface="Arial" pitchFamily="34" charset="0"/>
                </a:rPr>
                <a:t>+    E   ≈</a:t>
              </a:r>
            </a:p>
          </p:txBody>
        </p:sp>
        <p:sp>
          <p:nvSpPr>
            <p:cNvPr id="168" name="Rectangle 167"/>
            <p:cNvSpPr/>
            <p:nvPr/>
          </p:nvSpPr>
          <p:spPr>
            <a:xfrm>
              <a:off x="2353733" y="1752600"/>
              <a:ext cx="16764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X </a:t>
              </a:r>
            </a:p>
            <a:p>
              <a:pPr algn="ctr"/>
              <a:r>
                <a:rPr lang="en-US" sz="1600" dirty="0">
                  <a:solidFill>
                    <a:schemeClr val="tx1"/>
                  </a:solidFill>
                  <a:latin typeface="Arial" pitchFamily="34" charset="0"/>
                  <a:cs typeface="Arial" pitchFamily="34" charset="0"/>
                </a:rPr>
                <a:t>(Genotypes)</a:t>
              </a:r>
            </a:p>
          </p:txBody>
        </p:sp>
        <p:grpSp>
          <p:nvGrpSpPr>
            <p:cNvPr id="7" name="Group 76"/>
            <p:cNvGrpSpPr/>
            <p:nvPr/>
          </p:nvGrpSpPr>
          <p:grpSpPr>
            <a:xfrm>
              <a:off x="1667933" y="2514600"/>
              <a:ext cx="3048000" cy="1524000"/>
              <a:chOff x="1143000" y="1600200"/>
              <a:chExt cx="3048000" cy="1524000"/>
            </a:xfrm>
          </p:grpSpPr>
          <p:sp>
            <p:nvSpPr>
              <p:cNvPr id="234" name="Rectangle 233"/>
              <p:cNvSpPr/>
              <p:nvPr/>
            </p:nvSpPr>
            <p:spPr>
              <a:xfrm>
                <a:off x="1143000" y="1600200"/>
                <a:ext cx="3048000" cy="1524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5" name="Straight Connector 234"/>
              <p:cNvCxnSpPr/>
              <p:nvPr/>
            </p:nvCxnSpPr>
            <p:spPr>
              <a:xfrm>
                <a:off x="1295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447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1600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1752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1905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2057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2209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2362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2514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2667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819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2971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3124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3276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3429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3581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3733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3886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4038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43000" y="17526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43000" y="19050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1143000" y="20574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143000" y="22098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endCxn id="234" idx="3"/>
              </p:cNvCxnSpPr>
              <p:nvPr/>
            </p:nvCxnSpPr>
            <p:spPr>
              <a:xfrm>
                <a:off x="1143000" y="23622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1143000" y="25146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1143000" y="26670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1143000" y="28194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1143000" y="29718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0" name="Rectangle 169"/>
            <p:cNvSpPr/>
            <p:nvPr/>
          </p:nvSpPr>
          <p:spPr>
            <a:xfrm>
              <a:off x="4648200" y="1371600"/>
              <a:ext cx="1676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B</a:t>
              </a:r>
            </a:p>
            <a:p>
              <a:pPr algn="ctr"/>
              <a:r>
                <a:rPr lang="en-US" sz="1600" dirty="0">
                  <a:solidFill>
                    <a:schemeClr val="tx1"/>
                  </a:solidFill>
                  <a:latin typeface="Arial" pitchFamily="34" charset="0"/>
                  <a:cs typeface="Arial" pitchFamily="34" charset="0"/>
                </a:rPr>
                <a:t>(Associations)</a:t>
              </a:r>
            </a:p>
          </p:txBody>
        </p:sp>
        <p:grpSp>
          <p:nvGrpSpPr>
            <p:cNvPr id="8" name="Group 221"/>
            <p:cNvGrpSpPr/>
            <p:nvPr/>
          </p:nvGrpSpPr>
          <p:grpSpPr>
            <a:xfrm>
              <a:off x="5334000" y="1981200"/>
              <a:ext cx="152401" cy="3048000"/>
              <a:chOff x="4267200" y="2438400"/>
              <a:chExt cx="152401" cy="3048000"/>
            </a:xfrm>
          </p:grpSpPr>
          <p:sp>
            <p:nvSpPr>
              <p:cNvPr id="209" name="Rectangle 208"/>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29" name="Rectangle 228"/>
              <p:cNvSpPr/>
              <p:nvPr/>
            </p:nvSpPr>
            <p:spPr>
              <a:xfrm>
                <a:off x="4267200" y="2590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4267200" y="3200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4267200" y="4114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4267200" y="4267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4267200" y="5029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Rectangle 171"/>
            <p:cNvSpPr/>
            <p:nvPr/>
          </p:nvSpPr>
          <p:spPr>
            <a:xfrm>
              <a:off x="7306733" y="1752600"/>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Y</a:t>
              </a:r>
            </a:p>
            <a:p>
              <a:pPr algn="ctr"/>
              <a:r>
                <a:rPr lang="en-US" sz="1600" dirty="0">
                  <a:solidFill>
                    <a:schemeClr val="tx1"/>
                  </a:solidFill>
                  <a:latin typeface="Arial" pitchFamily="34" charset="0"/>
                  <a:cs typeface="Arial" pitchFamily="34" charset="0"/>
                </a:rPr>
                <a:t>(Phenotypes)</a:t>
              </a:r>
            </a:p>
          </p:txBody>
        </p:sp>
        <p:grpSp>
          <p:nvGrpSpPr>
            <p:cNvPr id="9" name="Group 77"/>
            <p:cNvGrpSpPr/>
            <p:nvPr/>
          </p:nvGrpSpPr>
          <p:grpSpPr>
            <a:xfrm>
              <a:off x="7772400" y="2514600"/>
              <a:ext cx="152400" cy="1524000"/>
              <a:chOff x="5867400" y="1600200"/>
              <a:chExt cx="152400" cy="1524000"/>
            </a:xfrm>
          </p:grpSpPr>
          <p:sp>
            <p:nvSpPr>
              <p:cNvPr id="195" name="Rectangle 194"/>
              <p:cNvSpPr/>
              <p:nvPr/>
            </p:nvSpPr>
            <p:spPr>
              <a:xfrm>
                <a:off x="5867400" y="1600200"/>
                <a:ext cx="152399" cy="1524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p:cNvCxnSpPr/>
              <p:nvPr/>
            </p:nvCxnSpPr>
            <p:spPr>
              <a:xfrm>
                <a:off x="5867400" y="1752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5867400" y="1905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5867400" y="2057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867400" y="2209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5867400" y="2362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5867400" y="2514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5867400" y="2667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5867400" y="2819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5867400" y="2971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5867400" y="25146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5867400" y="28194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5867400" y="26670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5867400" y="29718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Rectangle 173"/>
            <p:cNvSpPr/>
            <p:nvPr/>
          </p:nvSpPr>
          <p:spPr>
            <a:xfrm>
              <a:off x="6324600" y="3276600"/>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(Noise)</a:t>
              </a:r>
            </a:p>
          </p:txBody>
        </p:sp>
        <p:sp>
          <p:nvSpPr>
            <p:cNvPr id="175" name="Rectangle 174"/>
            <p:cNvSpPr/>
            <p:nvPr/>
          </p:nvSpPr>
          <p:spPr>
            <a:xfrm>
              <a:off x="1286933" y="2438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1</a:t>
              </a:r>
            </a:p>
          </p:txBody>
        </p:sp>
        <p:sp>
          <p:nvSpPr>
            <p:cNvPr id="176" name="Rectangle 175"/>
            <p:cNvSpPr/>
            <p:nvPr/>
          </p:nvSpPr>
          <p:spPr>
            <a:xfrm>
              <a:off x="1286933" y="2590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2</a:t>
              </a:r>
            </a:p>
          </p:txBody>
        </p:sp>
        <p:sp>
          <p:nvSpPr>
            <p:cNvPr id="177" name="Rectangle 176"/>
            <p:cNvSpPr/>
            <p:nvPr/>
          </p:nvSpPr>
          <p:spPr>
            <a:xfrm>
              <a:off x="1286933" y="27432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3</a:t>
              </a:r>
            </a:p>
          </p:txBody>
        </p:sp>
        <p:sp>
          <p:nvSpPr>
            <p:cNvPr id="178" name="Rectangle 177"/>
            <p:cNvSpPr/>
            <p:nvPr/>
          </p:nvSpPr>
          <p:spPr>
            <a:xfrm>
              <a:off x="1286933" y="3810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s</a:t>
              </a:r>
              <a:r>
                <a:rPr lang="en-US" sz="1200" baseline="-25000" dirty="0" err="1">
                  <a:solidFill>
                    <a:schemeClr val="tx1"/>
                  </a:solidFill>
                  <a:latin typeface="Arial" pitchFamily="34" charset="0"/>
                  <a:cs typeface="Arial" pitchFamily="34" charset="0"/>
                </a:rPr>
                <a:t>n</a:t>
              </a:r>
              <a:endParaRPr lang="en-US" sz="1200" baseline="-25000" dirty="0">
                <a:solidFill>
                  <a:schemeClr val="tx1"/>
                </a:solidFill>
                <a:latin typeface="Arial" pitchFamily="34" charset="0"/>
                <a:cs typeface="Arial" pitchFamily="34" charset="0"/>
              </a:endParaRPr>
            </a:p>
          </p:txBody>
        </p:sp>
        <p:sp>
          <p:nvSpPr>
            <p:cNvPr id="179" name="Rectangle 178"/>
            <p:cNvSpPr/>
            <p:nvPr/>
          </p:nvSpPr>
          <p:spPr>
            <a:xfrm>
              <a:off x="7391400" y="2438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1</a:t>
              </a:r>
            </a:p>
          </p:txBody>
        </p:sp>
        <p:sp>
          <p:nvSpPr>
            <p:cNvPr id="180" name="Rectangle 179"/>
            <p:cNvSpPr/>
            <p:nvPr/>
          </p:nvSpPr>
          <p:spPr>
            <a:xfrm>
              <a:off x="7391400" y="2590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2</a:t>
              </a:r>
            </a:p>
          </p:txBody>
        </p:sp>
        <p:sp>
          <p:nvSpPr>
            <p:cNvPr id="181" name="Rectangle 180"/>
            <p:cNvSpPr/>
            <p:nvPr/>
          </p:nvSpPr>
          <p:spPr>
            <a:xfrm>
              <a:off x="7391400" y="27432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3</a:t>
              </a:r>
            </a:p>
          </p:txBody>
        </p:sp>
        <p:sp>
          <p:nvSpPr>
            <p:cNvPr id="182" name="Rectangle 181"/>
            <p:cNvSpPr/>
            <p:nvPr/>
          </p:nvSpPr>
          <p:spPr>
            <a:xfrm>
              <a:off x="7391400" y="3810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y</a:t>
              </a:r>
              <a:r>
                <a:rPr lang="en-US" sz="1200" baseline="-25000" dirty="0" err="1">
                  <a:solidFill>
                    <a:schemeClr val="tx1"/>
                  </a:solidFill>
                  <a:latin typeface="Arial" pitchFamily="34" charset="0"/>
                  <a:cs typeface="Arial" pitchFamily="34" charset="0"/>
                </a:rPr>
                <a:t>n</a:t>
              </a:r>
              <a:endParaRPr lang="en-US" sz="1200" baseline="-25000" dirty="0">
                <a:solidFill>
                  <a:schemeClr val="tx1"/>
                </a:solidFill>
                <a:latin typeface="Arial" pitchFamily="34" charset="0"/>
                <a:cs typeface="Arial" pitchFamily="34" charset="0"/>
              </a:endParaRPr>
            </a:p>
          </p:txBody>
        </p:sp>
        <p:sp>
          <p:nvSpPr>
            <p:cNvPr id="183" name="Rectangle 182"/>
            <p:cNvSpPr/>
            <p:nvPr/>
          </p:nvSpPr>
          <p:spPr>
            <a:xfrm>
              <a:off x="4995332" y="1905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1</a:t>
              </a:r>
            </a:p>
          </p:txBody>
        </p:sp>
        <p:sp>
          <p:nvSpPr>
            <p:cNvPr id="184" name="Rectangle 183"/>
            <p:cNvSpPr/>
            <p:nvPr/>
          </p:nvSpPr>
          <p:spPr>
            <a:xfrm>
              <a:off x="4995332" y="2057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2</a:t>
              </a:r>
            </a:p>
          </p:txBody>
        </p:sp>
        <p:sp>
          <p:nvSpPr>
            <p:cNvPr id="185" name="Rectangle 184"/>
            <p:cNvSpPr/>
            <p:nvPr/>
          </p:nvSpPr>
          <p:spPr>
            <a:xfrm>
              <a:off x="4995332" y="2209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3</a:t>
              </a:r>
            </a:p>
          </p:txBody>
        </p:sp>
        <p:sp>
          <p:nvSpPr>
            <p:cNvPr id="186" name="Rectangle 185"/>
            <p:cNvSpPr/>
            <p:nvPr/>
          </p:nvSpPr>
          <p:spPr>
            <a:xfrm>
              <a:off x="4995332" y="48006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b</a:t>
              </a:r>
              <a:r>
                <a:rPr lang="en-US" sz="1200" baseline="-25000" dirty="0" err="1">
                  <a:solidFill>
                    <a:schemeClr val="tx1"/>
                  </a:solidFill>
                  <a:latin typeface="Arial" pitchFamily="34" charset="0"/>
                  <a:cs typeface="Arial" pitchFamily="34" charset="0"/>
                </a:rPr>
                <a:t>m</a:t>
              </a:r>
              <a:endParaRPr lang="en-US" sz="1200" baseline="-25000" dirty="0">
                <a:solidFill>
                  <a:schemeClr val="tx1"/>
                </a:solidFill>
                <a:latin typeface="Arial" pitchFamily="34" charset="0"/>
                <a:cs typeface="Arial" pitchFamily="34" charset="0"/>
              </a:endParaRPr>
            </a:p>
          </p:txBody>
        </p:sp>
        <p:sp>
          <p:nvSpPr>
            <p:cNvPr id="187" name="Rectangle 186"/>
            <p:cNvSpPr/>
            <p:nvPr/>
          </p:nvSpPr>
          <p:spPr>
            <a:xfrm>
              <a:off x="15240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1</a:t>
              </a:r>
            </a:p>
          </p:txBody>
        </p:sp>
        <p:sp>
          <p:nvSpPr>
            <p:cNvPr id="188" name="Rectangle 187"/>
            <p:cNvSpPr/>
            <p:nvPr/>
          </p:nvSpPr>
          <p:spPr>
            <a:xfrm>
              <a:off x="16764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2</a:t>
              </a:r>
            </a:p>
          </p:txBody>
        </p:sp>
        <p:sp>
          <p:nvSpPr>
            <p:cNvPr id="189" name="Rectangle 188"/>
            <p:cNvSpPr/>
            <p:nvPr/>
          </p:nvSpPr>
          <p:spPr>
            <a:xfrm>
              <a:off x="18288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3</a:t>
              </a:r>
            </a:p>
          </p:txBody>
        </p:sp>
        <p:sp>
          <p:nvSpPr>
            <p:cNvPr id="190" name="Rectangle 189"/>
            <p:cNvSpPr/>
            <p:nvPr/>
          </p:nvSpPr>
          <p:spPr>
            <a:xfrm>
              <a:off x="44196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v</a:t>
              </a:r>
              <a:r>
                <a:rPr lang="en-US" sz="1200" baseline="-25000" dirty="0" err="1">
                  <a:solidFill>
                    <a:schemeClr val="tx1"/>
                  </a:solidFill>
                  <a:latin typeface="Arial" pitchFamily="34" charset="0"/>
                  <a:cs typeface="Arial" pitchFamily="34" charset="0"/>
                </a:rPr>
                <a:t>p</a:t>
              </a:r>
              <a:endParaRPr lang="en-US" sz="1200" baseline="-25000" dirty="0">
                <a:solidFill>
                  <a:schemeClr val="tx1"/>
                </a:solidFill>
                <a:latin typeface="Arial" pitchFamily="34" charset="0"/>
                <a:cs typeface="Arial" pitchFamily="34" charset="0"/>
              </a:endParaRPr>
            </a:p>
          </p:txBody>
        </p:sp>
        <p:sp>
          <p:nvSpPr>
            <p:cNvPr id="191" name="Rectangle 190"/>
            <p:cNvSpPr/>
            <p:nvPr/>
          </p:nvSpPr>
          <p:spPr>
            <a:xfrm>
              <a:off x="30480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a:t>
              </a:r>
              <a:endParaRPr lang="en-US" sz="1200" baseline="-25000" dirty="0">
                <a:solidFill>
                  <a:schemeClr val="tx1"/>
                </a:solidFill>
                <a:latin typeface="Arial" pitchFamily="34" charset="0"/>
                <a:cs typeface="Arial" pitchFamily="34" charset="0"/>
              </a:endParaRPr>
            </a:p>
          </p:txBody>
        </p:sp>
        <p:sp>
          <p:nvSpPr>
            <p:cNvPr id="192" name="TextBox 191"/>
            <p:cNvSpPr txBox="1"/>
            <p:nvPr/>
          </p:nvSpPr>
          <p:spPr>
            <a:xfrm>
              <a:off x="7483733" y="31242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sp>
          <p:nvSpPr>
            <p:cNvPr id="193" name="TextBox 192"/>
            <p:cNvSpPr txBox="1"/>
            <p:nvPr/>
          </p:nvSpPr>
          <p:spPr>
            <a:xfrm>
              <a:off x="5040868" y="32766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sp>
          <p:nvSpPr>
            <p:cNvPr id="194" name="TextBox 193"/>
            <p:cNvSpPr txBox="1"/>
            <p:nvPr/>
          </p:nvSpPr>
          <p:spPr>
            <a:xfrm>
              <a:off x="1374801" y="32766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grpSp>
      <p:grpSp>
        <p:nvGrpSpPr>
          <p:cNvPr id="10" name="Group 264"/>
          <p:cNvGrpSpPr/>
          <p:nvPr/>
        </p:nvGrpSpPr>
        <p:grpSpPr>
          <a:xfrm>
            <a:off x="4571999" y="1981200"/>
            <a:ext cx="762001" cy="3048000"/>
            <a:chOff x="4495800" y="1066800"/>
            <a:chExt cx="762001" cy="3048000"/>
          </a:xfrm>
        </p:grpSpPr>
        <p:grpSp>
          <p:nvGrpSpPr>
            <p:cNvPr id="11" name="Group 221"/>
            <p:cNvGrpSpPr/>
            <p:nvPr/>
          </p:nvGrpSpPr>
          <p:grpSpPr>
            <a:xfrm>
              <a:off x="4495800" y="1066800"/>
              <a:ext cx="152401" cy="3048000"/>
              <a:chOff x="4267200" y="2438400"/>
              <a:chExt cx="152401" cy="3048000"/>
            </a:xfrm>
          </p:grpSpPr>
          <p:sp>
            <p:nvSpPr>
              <p:cNvPr id="365" name="Rectangle 364"/>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6" name="Straight Connector 365"/>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85" name="Rectangle 384"/>
              <p:cNvSpPr/>
              <p:nvPr/>
            </p:nvSpPr>
            <p:spPr>
              <a:xfrm>
                <a:off x="4267200" y="2590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p:cNvSpPr/>
              <p:nvPr/>
            </p:nvSpPr>
            <p:spPr>
              <a:xfrm>
                <a:off x="4267200" y="3200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a:off x="4267200" y="4114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p:cNvSpPr/>
              <p:nvPr/>
            </p:nvSpPr>
            <p:spPr>
              <a:xfrm>
                <a:off x="4267200" y="4267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p:cNvSpPr/>
              <p:nvPr/>
            </p:nvSpPr>
            <p:spPr>
              <a:xfrm>
                <a:off x="4267200" y="5029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221"/>
            <p:cNvGrpSpPr/>
            <p:nvPr/>
          </p:nvGrpSpPr>
          <p:grpSpPr>
            <a:xfrm>
              <a:off x="4648200" y="1066800"/>
              <a:ext cx="152401" cy="3048000"/>
              <a:chOff x="4267200" y="2438400"/>
              <a:chExt cx="152401" cy="3048000"/>
            </a:xfrm>
          </p:grpSpPr>
          <p:sp>
            <p:nvSpPr>
              <p:cNvPr id="342" name="Rectangle 341"/>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Connector 342"/>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62" name="Rectangle 361"/>
              <p:cNvSpPr/>
              <p:nvPr/>
            </p:nvSpPr>
            <p:spPr>
              <a:xfrm>
                <a:off x="4267200" y="2743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4267200" y="30480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p:cNvSpPr/>
              <p:nvPr/>
            </p:nvSpPr>
            <p:spPr>
              <a:xfrm>
                <a:off x="4267200" y="45720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221"/>
            <p:cNvGrpSpPr/>
            <p:nvPr/>
          </p:nvGrpSpPr>
          <p:grpSpPr>
            <a:xfrm>
              <a:off x="4800599" y="1066800"/>
              <a:ext cx="152401" cy="3048000"/>
              <a:chOff x="4267200" y="2438400"/>
              <a:chExt cx="152401" cy="3048000"/>
            </a:xfrm>
          </p:grpSpPr>
          <p:sp>
            <p:nvSpPr>
              <p:cNvPr id="318" name="Rectangle 317"/>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9" name="Straight Connector 318"/>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38" name="Rectangle 337"/>
              <p:cNvSpPr/>
              <p:nvPr/>
            </p:nvSpPr>
            <p:spPr>
              <a:xfrm>
                <a:off x="4267200" y="2438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p:cNvSpPr/>
              <p:nvPr/>
            </p:nvSpPr>
            <p:spPr>
              <a:xfrm>
                <a:off x="4267200" y="3200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p:cNvSpPr/>
              <p:nvPr/>
            </p:nvSpPr>
            <p:spPr>
              <a:xfrm>
                <a:off x="4267200" y="38100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a:off x="4267200" y="51816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221"/>
            <p:cNvGrpSpPr/>
            <p:nvPr/>
          </p:nvGrpSpPr>
          <p:grpSpPr>
            <a:xfrm>
              <a:off x="4953000" y="1066800"/>
              <a:ext cx="152401" cy="3048000"/>
              <a:chOff x="4267200" y="2438400"/>
              <a:chExt cx="152401" cy="3048000"/>
            </a:xfrm>
          </p:grpSpPr>
          <p:sp>
            <p:nvSpPr>
              <p:cNvPr id="295" name="Rectangle 294"/>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6" name="Straight Connector 295"/>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15" name="Rectangle 314"/>
              <p:cNvSpPr/>
              <p:nvPr/>
            </p:nvSpPr>
            <p:spPr>
              <a:xfrm>
                <a:off x="4267200" y="2743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p:cNvSpPr/>
              <p:nvPr/>
            </p:nvSpPr>
            <p:spPr>
              <a:xfrm>
                <a:off x="4267200" y="4267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4267200" y="4876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221"/>
            <p:cNvGrpSpPr/>
            <p:nvPr/>
          </p:nvGrpSpPr>
          <p:grpSpPr>
            <a:xfrm>
              <a:off x="5105400" y="1066800"/>
              <a:ext cx="152401" cy="3048000"/>
              <a:chOff x="4267200" y="2438400"/>
              <a:chExt cx="152401" cy="3048000"/>
            </a:xfrm>
          </p:grpSpPr>
          <p:sp>
            <p:nvSpPr>
              <p:cNvPr id="271" name="Rectangle 270"/>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2" name="Straight Connector 271"/>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91" name="Rectangle 290"/>
              <p:cNvSpPr/>
              <p:nvPr/>
            </p:nvSpPr>
            <p:spPr>
              <a:xfrm>
                <a:off x="4267200" y="2438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4267200" y="30480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4267200" y="3962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4267200" y="53340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90" name="Picture 389" descr="UNCC_Logo_4c.jpg"/>
          <p:cNvPicPr>
            <a:picLocks noChangeAspect="1"/>
          </p:cNvPicPr>
          <p:nvPr/>
        </p:nvPicPr>
        <p:blipFill>
          <a:blip r:embed="rId2"/>
          <a:stretch>
            <a:fillRect/>
          </a:stretch>
        </p:blipFill>
        <p:spPr>
          <a:xfrm>
            <a:off x="0" y="1"/>
            <a:ext cx="1219200" cy="542544"/>
          </a:xfrm>
          <a:prstGeom prst="rect">
            <a:avLst/>
          </a:prstGeom>
        </p:spPr>
      </p:pic>
      <p:grpSp>
        <p:nvGrpSpPr>
          <p:cNvPr id="393" name="Group 393"/>
          <p:cNvGrpSpPr/>
          <p:nvPr/>
        </p:nvGrpSpPr>
        <p:grpSpPr>
          <a:xfrm>
            <a:off x="2971800" y="5314873"/>
            <a:ext cx="4229691" cy="552527"/>
            <a:chOff x="3124200" y="914400"/>
            <a:chExt cx="4229691" cy="552527"/>
          </a:xfrm>
        </p:grpSpPr>
        <p:pic>
          <p:nvPicPr>
            <p:cNvPr id="394" name="Picture 393" descr="formula1.png"/>
            <p:cNvPicPr>
              <a:picLocks noChangeAspect="1"/>
            </p:cNvPicPr>
            <p:nvPr/>
          </p:nvPicPr>
          <p:blipFill>
            <a:blip r:embed="rId3" cstate="print"/>
            <a:stretch>
              <a:fillRect/>
            </a:stretch>
          </p:blipFill>
          <p:spPr>
            <a:xfrm>
              <a:off x="3124200" y="914400"/>
              <a:ext cx="4229691" cy="552527"/>
            </a:xfrm>
            <a:prstGeom prst="rect">
              <a:avLst/>
            </a:prstGeom>
          </p:spPr>
        </p:pic>
        <p:sp>
          <p:nvSpPr>
            <p:cNvPr id="397" name="TextBox 396"/>
            <p:cNvSpPr txBox="1"/>
            <p:nvPr/>
          </p:nvSpPr>
          <p:spPr>
            <a:xfrm>
              <a:off x="4876800" y="990600"/>
              <a:ext cx="184666" cy="369332"/>
            </a:xfrm>
            <a:prstGeom prst="rect">
              <a:avLst/>
            </a:prstGeom>
            <a:noFill/>
          </p:spPr>
          <p:txBody>
            <a:bodyPr wrap="none" rtlCol="0">
              <a:spAutoFit/>
            </a:bodyPr>
            <a:lstStyle/>
            <a:p>
              <a:endParaRPr lang="en-US" dirty="0"/>
            </a:p>
          </p:txBody>
        </p:sp>
      </p:grpSp>
      <p:sp>
        <p:nvSpPr>
          <p:cNvPr id="39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45</a:t>
            </a:fld>
            <a:endParaRPr lang="en-US" dirty="0"/>
          </a:p>
        </p:txBody>
      </p:sp>
      <p:sp>
        <p:nvSpPr>
          <p:cNvPr id="3" name="Rectangle 2"/>
          <p:cNvSpPr/>
          <p:nvPr/>
        </p:nvSpPr>
        <p:spPr>
          <a:xfrm>
            <a:off x="762000" y="955700"/>
            <a:ext cx="1066800" cy="461665"/>
          </a:xfrm>
          <a:prstGeom prst="rect">
            <a:avLst/>
          </a:prstGeom>
        </p:spPr>
        <p:txBody>
          <a:bodyPr wrap="square">
            <a:spAutoFit/>
          </a:bodyPr>
          <a:lstStyle/>
          <a:p>
            <a:r>
              <a:rPr lang="en-US" sz="2400" b="1" dirty="0">
                <a:solidFill>
                  <a:srgbClr val="FF0000"/>
                </a:solidFill>
              </a:rPr>
              <a:t>n&lt;&lt;p</a:t>
            </a:r>
          </a:p>
        </p:txBody>
      </p:sp>
    </p:spTree>
    <p:extLst>
      <p:ext uri="{BB962C8B-B14F-4D97-AF65-F5344CB8AC3E}">
        <p14:creationId xmlns:p14="http://schemas.microsoft.com/office/powerpoint/2010/main" val="2796452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7214" y="25354"/>
            <a:ext cx="7239000" cy="838200"/>
          </a:xfrm>
        </p:spPr>
        <p:txBody>
          <a:bodyPr>
            <a:normAutofit/>
          </a:bodyPr>
          <a:lstStyle/>
          <a:p>
            <a:r>
              <a:rPr lang="en-US" sz="3600" dirty="0"/>
              <a:t>Two-Graph Guided Multi-task Lasso</a:t>
            </a:r>
          </a:p>
        </p:txBody>
      </p:sp>
      <p:sp>
        <p:nvSpPr>
          <p:cNvPr id="5" name="Content Placeholder 2"/>
          <p:cNvSpPr>
            <a:spLocks noGrp="1"/>
          </p:cNvSpPr>
          <p:nvPr>
            <p:ph idx="1"/>
          </p:nvPr>
        </p:nvSpPr>
        <p:spPr>
          <a:xfrm>
            <a:off x="0" y="1371600"/>
            <a:ext cx="3200400" cy="4724400"/>
          </a:xfrm>
        </p:spPr>
        <p:txBody>
          <a:bodyPr/>
          <a:lstStyle/>
          <a:p>
            <a:r>
              <a:rPr lang="en-US" sz="2000" dirty="0"/>
              <a:t>Subnetwork-to-subnetwork association (MtLasso2G)</a:t>
            </a:r>
          </a:p>
          <a:p>
            <a:r>
              <a:rPr lang="en-US" sz="2000" dirty="0"/>
              <a:t> Many-to-many mapping</a:t>
            </a:r>
          </a:p>
        </p:txBody>
      </p:sp>
      <p:pic>
        <p:nvPicPr>
          <p:cNvPr id="6" name="Picture 5" descr="labeledges.uniq.png"/>
          <p:cNvPicPr>
            <a:picLocks noChangeAspect="1"/>
          </p:cNvPicPr>
          <p:nvPr/>
        </p:nvPicPr>
        <p:blipFill>
          <a:blip r:embed="rId3" cstate="print"/>
          <a:stretch>
            <a:fillRect/>
          </a:stretch>
        </p:blipFill>
        <p:spPr>
          <a:xfrm>
            <a:off x="7315200" y="2286000"/>
            <a:ext cx="1371600" cy="1375804"/>
          </a:xfrm>
          <a:prstGeom prst="rect">
            <a:avLst/>
          </a:prstGeom>
        </p:spPr>
      </p:pic>
      <p:sp>
        <p:nvSpPr>
          <p:cNvPr id="7" name="Rectangle 6"/>
          <p:cNvSpPr/>
          <p:nvPr/>
        </p:nvSpPr>
        <p:spPr>
          <a:xfrm>
            <a:off x="6781800" y="1981200"/>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G1: Label Graph</a:t>
            </a:r>
          </a:p>
        </p:txBody>
      </p:sp>
      <p:grpSp>
        <p:nvGrpSpPr>
          <p:cNvPr id="2" name="Group 146"/>
          <p:cNvGrpSpPr/>
          <p:nvPr/>
        </p:nvGrpSpPr>
        <p:grpSpPr>
          <a:xfrm>
            <a:off x="7467600" y="2438401"/>
            <a:ext cx="228600" cy="152399"/>
            <a:chOff x="7467600" y="3429001"/>
            <a:chExt cx="228600" cy="152399"/>
          </a:xfrm>
        </p:grpSpPr>
        <p:sp>
          <p:nvSpPr>
            <p:cNvPr id="9" name="Oval 8"/>
            <p:cNvSpPr/>
            <p:nvPr/>
          </p:nvSpPr>
          <p:spPr>
            <a:xfrm>
              <a:off x="7467600" y="3429001"/>
              <a:ext cx="76200" cy="76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flipV="1">
              <a:off x="7620000" y="3505200"/>
              <a:ext cx="76200" cy="76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featureedges.uniq.png"/>
          <p:cNvPicPr>
            <a:picLocks noChangeAspect="1"/>
          </p:cNvPicPr>
          <p:nvPr/>
        </p:nvPicPr>
        <p:blipFill>
          <a:blip r:embed="rId4" cstate="print"/>
          <a:stretch>
            <a:fillRect/>
          </a:stretch>
        </p:blipFill>
        <p:spPr>
          <a:xfrm>
            <a:off x="3657600" y="2362200"/>
            <a:ext cx="1600200" cy="1309925"/>
          </a:xfrm>
          <a:prstGeom prst="rect">
            <a:avLst/>
          </a:prstGeom>
        </p:spPr>
      </p:pic>
      <p:sp>
        <p:nvSpPr>
          <p:cNvPr id="12" name="Rectangle 11"/>
          <p:cNvSpPr/>
          <p:nvPr/>
        </p:nvSpPr>
        <p:spPr>
          <a:xfrm>
            <a:off x="3581400" y="2057400"/>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G2: Feature Graph</a:t>
            </a:r>
          </a:p>
        </p:txBody>
      </p:sp>
      <p:grpSp>
        <p:nvGrpSpPr>
          <p:cNvPr id="8" name="Group 146"/>
          <p:cNvGrpSpPr/>
          <p:nvPr/>
        </p:nvGrpSpPr>
        <p:grpSpPr>
          <a:xfrm>
            <a:off x="4876800" y="3048000"/>
            <a:ext cx="228600" cy="228599"/>
            <a:chOff x="7467600" y="3352801"/>
            <a:chExt cx="228600" cy="228599"/>
          </a:xfrm>
        </p:grpSpPr>
        <p:sp>
          <p:nvSpPr>
            <p:cNvPr id="14" name="Oval 13"/>
            <p:cNvSpPr/>
            <p:nvPr/>
          </p:nvSpPr>
          <p:spPr>
            <a:xfrm>
              <a:off x="7467600" y="3352801"/>
              <a:ext cx="76200" cy="76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flipV="1">
              <a:off x="7620000" y="3505200"/>
              <a:ext cx="76200" cy="76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3581400" y="4038600"/>
            <a:ext cx="16764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tx1"/>
                </a:solidFill>
              </a:rPr>
              <a:t>X</a:t>
            </a:r>
            <a:r>
              <a:rPr lang="en-US" sz="1600" dirty="0">
                <a:solidFill>
                  <a:schemeClr val="tx1"/>
                </a:solidFill>
              </a:rPr>
              <a:t> = (x</a:t>
            </a:r>
            <a:r>
              <a:rPr lang="en-US" sz="1600" baseline="-25000" dirty="0">
                <a:solidFill>
                  <a:schemeClr val="tx1"/>
                </a:solidFill>
              </a:rPr>
              <a:t>11</a:t>
            </a:r>
            <a:r>
              <a:rPr lang="en-US" sz="1600" dirty="0">
                <a:solidFill>
                  <a:schemeClr val="tx1"/>
                </a:solidFill>
              </a:rPr>
              <a:t>, …, </a:t>
            </a:r>
            <a:r>
              <a:rPr lang="en-US" sz="1600" dirty="0" err="1">
                <a:solidFill>
                  <a:schemeClr val="tx1"/>
                </a:solidFill>
              </a:rPr>
              <a:t>x</a:t>
            </a:r>
            <a:r>
              <a:rPr lang="en-US" sz="1600" baseline="-25000" dirty="0" err="1">
                <a:solidFill>
                  <a:schemeClr val="tx1"/>
                </a:solidFill>
              </a:rPr>
              <a:t>nJ</a:t>
            </a:r>
            <a:r>
              <a:rPr lang="en-US" sz="1600" dirty="0">
                <a:solidFill>
                  <a:schemeClr val="tx1"/>
                </a:solidFill>
              </a:rPr>
              <a:t>) </a:t>
            </a:r>
          </a:p>
        </p:txBody>
      </p:sp>
      <p:sp>
        <p:nvSpPr>
          <p:cNvPr id="17" name="Rectangle 16"/>
          <p:cNvSpPr/>
          <p:nvPr/>
        </p:nvSpPr>
        <p:spPr>
          <a:xfrm>
            <a:off x="6858000" y="4038600"/>
            <a:ext cx="1993329" cy="49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tx1"/>
                </a:solidFill>
              </a:rPr>
              <a:t>Y</a:t>
            </a:r>
            <a:r>
              <a:rPr lang="en-US" sz="1600" dirty="0">
                <a:solidFill>
                  <a:schemeClr val="tx1"/>
                </a:solidFill>
              </a:rPr>
              <a:t>= (y</a:t>
            </a:r>
            <a:r>
              <a:rPr lang="en-US" sz="1600" baseline="-25000" dirty="0">
                <a:solidFill>
                  <a:schemeClr val="tx1"/>
                </a:solidFill>
              </a:rPr>
              <a:t>11</a:t>
            </a:r>
            <a:r>
              <a:rPr lang="en-US" sz="1600" dirty="0">
                <a:solidFill>
                  <a:schemeClr val="tx1"/>
                </a:solidFill>
              </a:rPr>
              <a:t>, …, </a:t>
            </a:r>
            <a:r>
              <a:rPr lang="en-US" sz="1600" dirty="0" err="1">
                <a:solidFill>
                  <a:schemeClr val="tx1"/>
                </a:solidFill>
              </a:rPr>
              <a:t>y</a:t>
            </a:r>
            <a:r>
              <a:rPr lang="en-US" sz="1600" baseline="-25000" dirty="0" err="1">
                <a:solidFill>
                  <a:schemeClr val="tx1"/>
                </a:solidFill>
              </a:rPr>
              <a:t>nK</a:t>
            </a:r>
            <a:r>
              <a:rPr lang="en-US" sz="1600" dirty="0">
                <a:solidFill>
                  <a:schemeClr val="tx1"/>
                </a:solidFill>
              </a:rPr>
              <a:t>) </a:t>
            </a:r>
          </a:p>
        </p:txBody>
      </p:sp>
      <p:sp>
        <p:nvSpPr>
          <p:cNvPr id="18" name="Curved Down Arrow 17"/>
          <p:cNvSpPr/>
          <p:nvPr/>
        </p:nvSpPr>
        <p:spPr>
          <a:xfrm>
            <a:off x="5410200" y="4114800"/>
            <a:ext cx="1480758" cy="361835"/>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grpSp>
        <p:nvGrpSpPr>
          <p:cNvPr id="13" name="Group 18"/>
          <p:cNvGrpSpPr/>
          <p:nvPr/>
        </p:nvGrpSpPr>
        <p:grpSpPr>
          <a:xfrm>
            <a:off x="152400" y="4050465"/>
            <a:ext cx="6553200" cy="1816935"/>
            <a:chOff x="152400" y="4279065"/>
            <a:chExt cx="6553200" cy="1816935"/>
          </a:xfrm>
        </p:grpSpPr>
        <p:sp>
          <p:nvSpPr>
            <p:cNvPr id="20" name="TextBox 19"/>
            <p:cNvSpPr txBox="1"/>
            <p:nvPr/>
          </p:nvSpPr>
          <p:spPr>
            <a:xfrm>
              <a:off x="5872118" y="5181600"/>
              <a:ext cx="833482" cy="369332"/>
            </a:xfrm>
            <a:prstGeom prst="rect">
              <a:avLst/>
            </a:prstGeom>
            <a:noFill/>
          </p:spPr>
          <p:txBody>
            <a:bodyPr wrap="square" rtlCol="0">
              <a:spAutoFit/>
            </a:bodyPr>
            <a:lstStyle/>
            <a:p>
              <a:r>
                <a:rPr lang="en-US" b="1" dirty="0"/>
                <a:t>+ E’ ≈</a:t>
              </a:r>
            </a:p>
          </p:txBody>
        </p:sp>
        <p:grpSp>
          <p:nvGrpSpPr>
            <p:cNvPr id="19" name="Group 135"/>
            <p:cNvGrpSpPr/>
            <p:nvPr/>
          </p:nvGrpSpPr>
          <p:grpSpPr>
            <a:xfrm>
              <a:off x="152400" y="4279065"/>
              <a:ext cx="2514600" cy="1816935"/>
              <a:chOff x="152400" y="4279065"/>
              <a:chExt cx="2514600" cy="1816935"/>
            </a:xfrm>
          </p:grpSpPr>
          <p:sp>
            <p:nvSpPr>
              <p:cNvPr id="22" name="TextBox 21"/>
              <p:cNvSpPr txBox="1"/>
              <p:nvPr/>
            </p:nvSpPr>
            <p:spPr>
              <a:xfrm>
                <a:off x="152400" y="4618672"/>
                <a:ext cx="2514600" cy="1477328"/>
              </a:xfrm>
              <a:prstGeom prst="rect">
                <a:avLst/>
              </a:prstGeom>
              <a:noFill/>
              <a:ln>
                <a:solidFill>
                  <a:schemeClr val="tx1"/>
                </a:solidFill>
              </a:ln>
            </p:spPr>
            <p:txBody>
              <a:bodyPr wrap="square" rtlCol="0">
                <a:spAutoFit/>
              </a:bodyPr>
              <a:lstStyle/>
              <a:p>
                <a:endParaRPr lang="en-US" dirty="0"/>
              </a:p>
              <a:p>
                <a:endParaRPr lang="en-US" dirty="0"/>
              </a:p>
              <a:p>
                <a:endParaRPr lang="en-US" dirty="0"/>
              </a:p>
              <a:p>
                <a:endParaRPr lang="en-US" dirty="0"/>
              </a:p>
              <a:p>
                <a:endParaRPr lang="en-US" dirty="0"/>
              </a:p>
            </p:txBody>
          </p:sp>
          <p:sp>
            <p:nvSpPr>
              <p:cNvPr id="23" name="Rectangle 22"/>
              <p:cNvSpPr/>
              <p:nvPr/>
            </p:nvSpPr>
            <p:spPr>
              <a:xfrm>
                <a:off x="609600" y="4279065"/>
                <a:ext cx="16764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tx1"/>
                    </a:solidFill>
                  </a:rPr>
                  <a:t>B</a:t>
                </a:r>
                <a:r>
                  <a:rPr lang="en-US" sz="1600" dirty="0">
                    <a:solidFill>
                      <a:schemeClr val="tx1"/>
                    </a:solidFill>
                  </a:rPr>
                  <a:t> = (b</a:t>
                </a:r>
                <a:r>
                  <a:rPr lang="en-US" sz="1600" baseline="-25000" dirty="0">
                    <a:solidFill>
                      <a:schemeClr val="tx1"/>
                    </a:solidFill>
                  </a:rPr>
                  <a:t>11</a:t>
                </a:r>
                <a:r>
                  <a:rPr lang="en-US" sz="1600" dirty="0">
                    <a:solidFill>
                      <a:schemeClr val="tx1"/>
                    </a:solidFill>
                  </a:rPr>
                  <a:t>, …, </a:t>
                </a:r>
                <a:r>
                  <a:rPr lang="en-US" sz="1600" dirty="0" err="1">
                    <a:solidFill>
                      <a:schemeClr val="tx1"/>
                    </a:solidFill>
                  </a:rPr>
                  <a:t>b</a:t>
                </a:r>
                <a:r>
                  <a:rPr lang="en-US" sz="1600" baseline="-25000" dirty="0" err="1">
                    <a:solidFill>
                      <a:schemeClr val="tx1"/>
                    </a:solidFill>
                  </a:rPr>
                  <a:t>JK</a:t>
                </a:r>
                <a:r>
                  <a:rPr lang="en-US" sz="1600" dirty="0">
                    <a:solidFill>
                      <a:schemeClr val="tx1"/>
                    </a:solidFill>
                  </a:rPr>
                  <a:t>) </a:t>
                </a:r>
              </a:p>
            </p:txBody>
          </p:sp>
          <p:sp>
            <p:nvSpPr>
              <p:cNvPr id="24" name="Rectangle 23"/>
              <p:cNvSpPr/>
              <p:nvPr/>
            </p:nvSpPr>
            <p:spPr>
              <a:xfrm>
                <a:off x="305504" y="4922271"/>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66746" y="4922271"/>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36125" y="4922271"/>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27992" y="4922271"/>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958613" y="4922271"/>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189234" y="4922271"/>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05504" y="5078410"/>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439715" y="5078410"/>
                <a:ext cx="288277"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32" name="Rectangle 31"/>
              <p:cNvSpPr/>
              <p:nvPr/>
            </p:nvSpPr>
            <p:spPr>
              <a:xfrm>
                <a:off x="1727992" y="5078410"/>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958613" y="5078410"/>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189234" y="5078410"/>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66747" y="5066520"/>
                <a:ext cx="288277"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sp>
            <p:nvSpPr>
              <p:cNvPr id="36" name="Rectangle 35"/>
              <p:cNvSpPr/>
              <p:nvPr/>
            </p:nvSpPr>
            <p:spPr>
              <a:xfrm>
                <a:off x="304800" y="540428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66043" y="540428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35422" y="540428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219200" y="5363189"/>
                <a:ext cx="288277"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p>
            </p:txBody>
          </p:sp>
          <p:sp>
            <p:nvSpPr>
              <p:cNvPr id="40" name="Rectangle 39"/>
              <p:cNvSpPr/>
              <p:nvPr/>
            </p:nvSpPr>
            <p:spPr>
              <a:xfrm>
                <a:off x="1727288" y="540428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957910" y="540428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188531" y="540428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04800" y="556042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66043" y="556042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727288" y="556042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957910" y="556042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188531" y="556042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04800" y="477107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66043" y="477107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535422" y="477107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219200" y="4729979"/>
                <a:ext cx="288277"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p>
            </p:txBody>
          </p:sp>
          <p:sp>
            <p:nvSpPr>
              <p:cNvPr id="52" name="Rectangle 51"/>
              <p:cNvSpPr/>
              <p:nvPr/>
            </p:nvSpPr>
            <p:spPr>
              <a:xfrm>
                <a:off x="1727288" y="477107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957910" y="477107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188531" y="477107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25191" y="5567075"/>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64021" y="5074671"/>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533400" y="5074671"/>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4800" y="573379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66043" y="573379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535422" y="573379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727288" y="5733796"/>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957910" y="573379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188531" y="573379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04800" y="5889936"/>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66043" y="588993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727288" y="588993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957910" y="5889936"/>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188531" y="588993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525191" y="5896589"/>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70" name="Table 69"/>
          <p:cNvGraphicFramePr>
            <a:graphicFrameLocks noGrp="1"/>
          </p:cNvGraphicFramePr>
          <p:nvPr/>
        </p:nvGraphicFramePr>
        <p:xfrm>
          <a:off x="2743200" y="4419600"/>
          <a:ext cx="3124201" cy="1495425"/>
        </p:xfrm>
        <a:graphic>
          <a:graphicData uri="http://schemas.openxmlformats.org/drawingml/2006/table">
            <a:tbl>
              <a:tblPr firstRow="1" bandRow="1">
                <a:tableStyleId>{5C22544A-7EE6-4342-B048-85BDC9FD1C3A}</a:tableStyleId>
              </a:tblPr>
              <a:tblGrid>
                <a:gridCol w="581247">
                  <a:extLst>
                    <a:ext uri="{9D8B030D-6E8A-4147-A177-3AD203B41FA5}">
                      <a16:colId xmlns:a16="http://schemas.microsoft.com/office/drawing/2014/main" val="20000"/>
                    </a:ext>
                  </a:extLst>
                </a:gridCol>
                <a:gridCol w="871870">
                  <a:extLst>
                    <a:ext uri="{9D8B030D-6E8A-4147-A177-3AD203B41FA5}">
                      <a16:colId xmlns:a16="http://schemas.microsoft.com/office/drawing/2014/main" val="20001"/>
                    </a:ext>
                  </a:extLst>
                </a:gridCol>
                <a:gridCol w="871870">
                  <a:extLst>
                    <a:ext uri="{9D8B030D-6E8A-4147-A177-3AD203B41FA5}">
                      <a16:colId xmlns:a16="http://schemas.microsoft.com/office/drawing/2014/main" val="20002"/>
                    </a:ext>
                  </a:extLst>
                </a:gridCol>
                <a:gridCol w="799214">
                  <a:extLst>
                    <a:ext uri="{9D8B030D-6E8A-4147-A177-3AD203B41FA5}">
                      <a16:colId xmlns:a16="http://schemas.microsoft.com/office/drawing/2014/main" val="20003"/>
                    </a:ext>
                  </a:extLst>
                </a:gridCol>
              </a:tblGrid>
              <a:tr h="342900">
                <a:tc>
                  <a:txBody>
                    <a:bodyPr/>
                    <a:lstStyle/>
                    <a:p>
                      <a:pPr algn="r" fontAlgn="b"/>
                      <a:endParaRPr lang="en-US" sz="1000" b="0" i="0" u="none" strike="noStrike" dirty="0">
                        <a:solidFill>
                          <a:srgbClr val="000000"/>
                        </a:solidFill>
                        <a:latin typeface="Calibri"/>
                      </a:endParaRPr>
                    </a:p>
                  </a:txBody>
                  <a:tcPr marL="9525" marR="9525" marT="9525" marB="0" anchor="b"/>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chr4:76580182-</a:t>
                      </a:r>
                    </a:p>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76580261</a:t>
                      </a:r>
                    </a:p>
                  </a:txBody>
                  <a:tcPr marL="9525" marR="9525" marT="9525" marB="0" anchor="b"/>
                </a:tc>
                <a:tc>
                  <a:txBody>
                    <a:bodyPr/>
                    <a:lstStyle/>
                    <a:p>
                      <a:pPr algn="r" fontAlgn="b"/>
                      <a:r>
                        <a:rPr lang="en-US" sz="1000" b="0" i="0" u="none" strike="noStrike" dirty="0">
                          <a:solidFill>
                            <a:srgbClr val="000000"/>
                          </a:solidFill>
                          <a:latin typeface="+mn-lt"/>
                        </a:rPr>
                        <a:t>chr7:38479532-38479868</a:t>
                      </a:r>
                    </a:p>
                  </a:txBody>
                  <a:tcPr marL="9525" marR="9525" marT="9525" marB="0" anchor="b"/>
                </a:tc>
                <a:tc>
                  <a:txBody>
                    <a:bodyPr/>
                    <a:lstStyle/>
                    <a:p>
                      <a:pPr algn="r" fontAlgn="b"/>
                      <a:r>
                        <a:rPr lang="en-US" sz="1000" b="0" i="0" u="none" strike="noStrike" dirty="0">
                          <a:solidFill>
                            <a:srgbClr val="000000"/>
                          </a:solidFill>
                          <a:latin typeface="+mn-lt"/>
                        </a:rPr>
                        <a:t>chr10:100015109-100015443</a:t>
                      </a:r>
                    </a:p>
                  </a:txBody>
                  <a:tcPr marL="9525" marR="9525" marT="9525" marB="0" anchor="b"/>
                </a:tc>
                <a:extLst>
                  <a:ext uri="{0D108BD9-81ED-4DB2-BD59-A6C34878D82A}">
                    <a16:rowId xmlns:a16="http://schemas.microsoft.com/office/drawing/2014/main" val="10000"/>
                  </a:ext>
                </a:extLst>
              </a:tr>
              <a:tr h="342900">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NA18486</a:t>
                      </a:r>
                    </a:p>
                  </a:txBody>
                  <a:tcPr marL="9525" marR="9525" marT="9525" marB="0" anchor="b"/>
                </a:tc>
                <a:tc>
                  <a:txBody>
                    <a:bodyPr/>
                    <a:lstStyle/>
                    <a:p>
                      <a:pPr algn="r" fontAlgn="b"/>
                      <a:r>
                        <a:rPr lang="en-US" sz="1000" b="0" i="0" u="none" strike="noStrike" dirty="0">
                          <a:solidFill>
                            <a:srgbClr val="000000"/>
                          </a:solidFill>
                          <a:latin typeface="Calibri"/>
                        </a:rPr>
                        <a:t>0</a:t>
                      </a:r>
                    </a:p>
                  </a:txBody>
                  <a:tcPr marL="9525" marR="9525" marT="9525" marB="0" anchor="b"/>
                </a:tc>
                <a:tc>
                  <a:txBody>
                    <a:bodyPr/>
                    <a:lstStyle/>
                    <a:p>
                      <a:pPr algn="r" fontAlgn="b"/>
                      <a:r>
                        <a:rPr lang="en-US" sz="1000" b="0" i="0" u="none" strike="noStrike" dirty="0">
                          <a:solidFill>
                            <a:srgbClr val="000000"/>
                          </a:solidFill>
                          <a:latin typeface="Calibri"/>
                        </a:rPr>
                        <a:t>0</a:t>
                      </a:r>
                    </a:p>
                  </a:txBody>
                  <a:tcPr marL="9525" marR="9525" marT="9525" marB="0" anchor="b"/>
                </a:tc>
                <a:tc>
                  <a:txBody>
                    <a:bodyPr/>
                    <a:lstStyle/>
                    <a:p>
                      <a:pPr algn="r" fontAlgn="b"/>
                      <a:r>
                        <a:rPr lang="en-US" sz="1000" b="0" i="0" u="none" strike="noStrike" dirty="0">
                          <a:solidFill>
                            <a:srgbClr val="000000"/>
                          </a:solidFill>
                          <a:latin typeface="Calibri"/>
                        </a:rPr>
                        <a:t>1</a:t>
                      </a:r>
                    </a:p>
                  </a:txBody>
                  <a:tcPr marL="9525" marR="9525" marT="9525" marB="0" anchor="b"/>
                </a:tc>
                <a:extLst>
                  <a:ext uri="{0D108BD9-81ED-4DB2-BD59-A6C34878D82A}">
                    <a16:rowId xmlns:a16="http://schemas.microsoft.com/office/drawing/2014/main" val="10001"/>
                  </a:ext>
                </a:extLst>
              </a:tr>
              <a:tr h="342900">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NA18498</a:t>
                      </a:r>
                    </a:p>
                  </a:txBody>
                  <a:tcPr marL="9525" marR="9525" marT="9525" marB="0" anchor="b"/>
                </a:tc>
                <a:tc>
                  <a:txBody>
                    <a:bodyPr/>
                    <a:lstStyle/>
                    <a:p>
                      <a:pPr algn="r" fontAlgn="b"/>
                      <a:r>
                        <a:rPr lang="en-US" sz="1000" b="0" i="0" u="none" strike="noStrike" dirty="0">
                          <a:solidFill>
                            <a:srgbClr val="000000"/>
                          </a:solidFill>
                          <a:latin typeface="Calibri"/>
                        </a:rPr>
                        <a:t>0</a:t>
                      </a:r>
                    </a:p>
                  </a:txBody>
                  <a:tcPr marL="9525" marR="9525" marT="9525" marB="0" anchor="b"/>
                </a:tc>
                <a:tc>
                  <a:txBody>
                    <a:bodyPr/>
                    <a:lstStyle/>
                    <a:p>
                      <a:pPr algn="r" fontAlgn="b"/>
                      <a:r>
                        <a:rPr lang="en-US" sz="1000" b="0" i="0" u="none" strike="noStrike" dirty="0">
                          <a:solidFill>
                            <a:srgbClr val="000000"/>
                          </a:solidFill>
                          <a:latin typeface="Calibri"/>
                        </a:rPr>
                        <a:t>1</a:t>
                      </a:r>
                    </a:p>
                  </a:txBody>
                  <a:tcPr marL="9525" marR="9525" marT="9525" marB="0" anchor="b"/>
                </a:tc>
                <a:tc>
                  <a:txBody>
                    <a:bodyPr/>
                    <a:lstStyle/>
                    <a:p>
                      <a:pPr algn="r" fontAlgn="b"/>
                      <a:r>
                        <a:rPr lang="en-US" sz="1000" b="0" i="0" u="none" strike="noStrike" dirty="0">
                          <a:solidFill>
                            <a:srgbClr val="000000"/>
                          </a:solidFill>
                          <a:latin typeface="Calibri"/>
                        </a:rPr>
                        <a:t>2</a:t>
                      </a:r>
                    </a:p>
                  </a:txBody>
                  <a:tcPr marL="9525" marR="9525" marT="9525" marB="0" anchor="b"/>
                </a:tc>
                <a:extLst>
                  <a:ext uri="{0D108BD9-81ED-4DB2-BD59-A6C34878D82A}">
                    <a16:rowId xmlns:a16="http://schemas.microsoft.com/office/drawing/2014/main" val="10002"/>
                  </a:ext>
                </a:extLst>
              </a:tr>
              <a:tr h="342900">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NA18521</a:t>
                      </a:r>
                    </a:p>
                  </a:txBody>
                  <a:tcPr marL="9525" marR="9525" marT="9525" marB="0" anchor="b"/>
                </a:tc>
                <a:tc>
                  <a:txBody>
                    <a:bodyPr/>
                    <a:lstStyle/>
                    <a:p>
                      <a:pPr algn="r" fontAlgn="b"/>
                      <a:r>
                        <a:rPr lang="en-US" sz="1000" b="0" i="0" u="none" strike="noStrike" dirty="0">
                          <a:solidFill>
                            <a:srgbClr val="000000"/>
                          </a:solidFill>
                          <a:latin typeface="Calibri"/>
                        </a:rPr>
                        <a:t>2</a:t>
                      </a:r>
                    </a:p>
                  </a:txBody>
                  <a:tcPr marL="9525" marR="9525" marT="9525" marB="0" anchor="b"/>
                </a:tc>
                <a:tc>
                  <a:txBody>
                    <a:bodyPr/>
                    <a:lstStyle/>
                    <a:p>
                      <a:pPr algn="r" fontAlgn="b"/>
                      <a:r>
                        <a:rPr lang="en-US" sz="1000" b="0" i="0" u="none" strike="noStrike" dirty="0">
                          <a:solidFill>
                            <a:srgbClr val="000000"/>
                          </a:solidFill>
                          <a:latin typeface="Calibri"/>
                        </a:rPr>
                        <a:t>2</a:t>
                      </a:r>
                    </a:p>
                  </a:txBody>
                  <a:tcPr marL="9525" marR="9525" marT="9525" marB="0" anchor="b"/>
                </a:tc>
                <a:tc>
                  <a:txBody>
                    <a:bodyPr/>
                    <a:lstStyle/>
                    <a:p>
                      <a:pPr algn="r" fontAlgn="b"/>
                      <a:r>
                        <a:rPr lang="en-US" sz="1000" b="0" i="0" u="none" strike="noStrike" dirty="0">
                          <a:solidFill>
                            <a:srgbClr val="000000"/>
                          </a:solidFill>
                          <a:latin typeface="Calibri"/>
                        </a:rPr>
                        <a:t>2</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71" name="Table 70"/>
          <p:cNvGraphicFramePr>
            <a:graphicFrameLocks noGrp="1"/>
          </p:cNvGraphicFramePr>
          <p:nvPr/>
        </p:nvGraphicFramePr>
        <p:xfrm>
          <a:off x="6477000" y="4495801"/>
          <a:ext cx="2590800" cy="1373093"/>
        </p:xfrm>
        <a:graphic>
          <a:graphicData uri="http://schemas.openxmlformats.org/drawingml/2006/table">
            <a:tbl>
              <a:tblPr firstRow="1" bandRow="1">
                <a:tableStyleId>{21E4AEA4-8DFA-4A89-87EB-49C32662AFE0}</a:tableStyleId>
              </a:tblPr>
              <a:tblGrid>
                <a:gridCol w="553433">
                  <a:extLst>
                    <a:ext uri="{9D8B030D-6E8A-4147-A177-3AD203B41FA5}">
                      <a16:colId xmlns:a16="http://schemas.microsoft.com/office/drawing/2014/main" val="20000"/>
                    </a:ext>
                  </a:extLst>
                </a:gridCol>
                <a:gridCol w="659864">
                  <a:extLst>
                    <a:ext uri="{9D8B030D-6E8A-4147-A177-3AD203B41FA5}">
                      <a16:colId xmlns:a16="http://schemas.microsoft.com/office/drawing/2014/main" val="20001"/>
                    </a:ext>
                  </a:extLst>
                </a:gridCol>
                <a:gridCol w="691703">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243127">
                <a:tc>
                  <a:txBody>
                    <a:bodyPr/>
                    <a:lstStyle/>
                    <a:p>
                      <a:pPr algn="r" fontAlgn="b"/>
                      <a:endParaRPr lang="en-US" sz="1000" b="0" i="0" u="none" strike="noStrike" dirty="0">
                        <a:solidFill>
                          <a:srgbClr val="000000"/>
                        </a:solidFill>
                        <a:latin typeface="Calibri"/>
                      </a:endParaRPr>
                    </a:p>
                  </a:txBody>
                  <a:tcPr marL="9525" marR="9525" marT="9525" marB="0" anchor="b"/>
                </a:tc>
                <a:tc>
                  <a:txBody>
                    <a:bodyPr/>
                    <a:lstStyle/>
                    <a:p>
                      <a:pPr algn="r" fontAlgn="b"/>
                      <a:r>
                        <a:rPr lang="en-US" sz="1000" b="0" i="0" u="none" strike="noStrike" dirty="0">
                          <a:solidFill>
                            <a:srgbClr val="000000"/>
                          </a:solidFill>
                          <a:latin typeface="+mn-lt"/>
                        </a:rPr>
                        <a:t>ACCN3</a:t>
                      </a:r>
                      <a:endParaRPr lang="en-US" sz="1000" b="0" i="0" u="none" strike="noStrike" dirty="0">
                        <a:solidFill>
                          <a:srgbClr val="000000"/>
                        </a:solidFill>
                        <a:latin typeface="Calibri"/>
                      </a:endParaRPr>
                    </a:p>
                  </a:txBody>
                  <a:tcPr marL="9525" marR="9525" marT="9525" marB="0" anchor="b"/>
                </a:tc>
                <a:tc>
                  <a:txBody>
                    <a:bodyPr/>
                    <a:lstStyle/>
                    <a:p>
                      <a:pPr algn="r" fontAlgn="b"/>
                      <a:r>
                        <a:rPr lang="en-US" sz="1000" b="0" i="0" u="none" strike="noStrike" dirty="0">
                          <a:solidFill>
                            <a:srgbClr val="000000"/>
                          </a:solidFill>
                          <a:latin typeface="+mn-lt"/>
                        </a:rPr>
                        <a:t>G3BP2</a:t>
                      </a:r>
                      <a:endParaRPr lang="en-US" sz="1000" b="0" i="0" u="none" strike="noStrike" dirty="0">
                        <a:solidFill>
                          <a:srgbClr val="000000"/>
                        </a:solidFill>
                        <a:latin typeface="Calibri"/>
                      </a:endParaRPr>
                    </a:p>
                  </a:txBody>
                  <a:tcPr marL="9525" marR="9525" marT="9525" marB="0" anchor="b"/>
                </a:tc>
                <a:tc>
                  <a:txBody>
                    <a:bodyPr/>
                    <a:lstStyle/>
                    <a:p>
                      <a:pPr algn="r" fontAlgn="b"/>
                      <a:r>
                        <a:rPr lang="en-US" sz="1000" b="0" i="0" u="none" strike="noStrike" dirty="0">
                          <a:solidFill>
                            <a:srgbClr val="000000"/>
                          </a:solidFill>
                          <a:latin typeface="+mn-lt"/>
                        </a:rPr>
                        <a:t>AVPI1</a:t>
                      </a:r>
                      <a:endParaRPr lang="en-US" sz="1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val="10000"/>
                  </a:ext>
                </a:extLst>
              </a:tr>
              <a:tr h="422755">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NA18486</a:t>
                      </a:r>
                    </a:p>
                  </a:txBody>
                  <a:tcPr marL="9525" marR="9525" marT="9525" marB="0" anchor="b"/>
                </a:tc>
                <a:tc>
                  <a:txBody>
                    <a:bodyPr/>
                    <a:lstStyle/>
                    <a:p>
                      <a:pPr algn="r" fontAlgn="b"/>
                      <a:r>
                        <a:rPr lang="en-US" sz="1000" b="0" i="0" u="none" strike="noStrike" dirty="0">
                          <a:solidFill>
                            <a:srgbClr val="000000"/>
                          </a:solidFill>
                          <a:latin typeface="Calibri"/>
                        </a:rPr>
                        <a:t>2.1325636</a:t>
                      </a:r>
                    </a:p>
                  </a:txBody>
                  <a:tcPr marL="9525" marR="9525" marT="9525" marB="0" anchor="b"/>
                </a:tc>
                <a:tc>
                  <a:txBody>
                    <a:bodyPr/>
                    <a:lstStyle/>
                    <a:p>
                      <a:pPr algn="r" fontAlgn="b"/>
                      <a:r>
                        <a:rPr lang="en-US" sz="1000" b="0" i="0" u="none" strike="noStrike" dirty="0">
                          <a:solidFill>
                            <a:srgbClr val="000000"/>
                          </a:solidFill>
                          <a:latin typeface="Calibri"/>
                        </a:rPr>
                        <a:t>1.0378776</a:t>
                      </a:r>
                    </a:p>
                  </a:txBody>
                  <a:tcPr marL="9525" marR="9525" marT="9525" marB="0" anchor="b"/>
                </a:tc>
                <a:tc>
                  <a:txBody>
                    <a:bodyPr/>
                    <a:lstStyle/>
                    <a:p>
                      <a:pPr algn="r" fontAlgn="b"/>
                      <a:r>
                        <a:rPr lang="en-US" sz="1000" b="0" i="0" u="none" strike="noStrike" dirty="0">
                          <a:solidFill>
                            <a:srgbClr val="000000"/>
                          </a:solidFill>
                          <a:latin typeface="Calibri"/>
                        </a:rPr>
                        <a:t>-1.8572543</a:t>
                      </a:r>
                    </a:p>
                  </a:txBody>
                  <a:tcPr marL="9525" marR="9525" marT="9525" marB="0" anchor="b"/>
                </a:tc>
                <a:extLst>
                  <a:ext uri="{0D108BD9-81ED-4DB2-BD59-A6C34878D82A}">
                    <a16:rowId xmlns:a16="http://schemas.microsoft.com/office/drawing/2014/main" val="10001"/>
                  </a:ext>
                </a:extLst>
              </a:tr>
              <a:tr h="284456">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NA18498</a:t>
                      </a:r>
                    </a:p>
                  </a:txBody>
                  <a:tcPr marL="9525" marR="9525" marT="9525" marB="0" anchor="b"/>
                </a:tc>
                <a:tc>
                  <a:txBody>
                    <a:bodyPr/>
                    <a:lstStyle/>
                    <a:p>
                      <a:pPr algn="r" fontAlgn="b"/>
                      <a:r>
                        <a:rPr lang="en-US" sz="1000" b="0" i="0" u="none" strike="noStrike" dirty="0">
                          <a:solidFill>
                            <a:srgbClr val="000000"/>
                          </a:solidFill>
                          <a:latin typeface="Calibri"/>
                        </a:rPr>
                        <a:t>1.9537768</a:t>
                      </a:r>
                    </a:p>
                  </a:txBody>
                  <a:tcPr marL="9525" marR="9525" marT="9525" marB="0" anchor="b"/>
                </a:tc>
                <a:tc>
                  <a:txBody>
                    <a:bodyPr/>
                    <a:lstStyle/>
                    <a:p>
                      <a:pPr algn="r" fontAlgn="b"/>
                      <a:r>
                        <a:rPr lang="en-US" sz="1000" b="0" i="0" u="none" strike="noStrike" dirty="0">
                          <a:solidFill>
                            <a:srgbClr val="000000"/>
                          </a:solidFill>
                          <a:latin typeface="Calibri"/>
                        </a:rPr>
                        <a:t>-0.7802166</a:t>
                      </a:r>
                    </a:p>
                  </a:txBody>
                  <a:tcPr marL="9525" marR="9525" marT="9525" marB="0" anchor="b"/>
                </a:tc>
                <a:tc>
                  <a:txBody>
                    <a:bodyPr/>
                    <a:lstStyle/>
                    <a:p>
                      <a:pPr algn="r" fontAlgn="b"/>
                      <a:r>
                        <a:rPr lang="en-US" sz="1000" b="0" i="0" u="none" strike="noStrike" dirty="0">
                          <a:solidFill>
                            <a:srgbClr val="000000"/>
                          </a:solidFill>
                          <a:latin typeface="Calibri"/>
                        </a:rPr>
                        <a:t>-2.4448123</a:t>
                      </a:r>
                    </a:p>
                  </a:txBody>
                  <a:tcPr marL="9525" marR="9525" marT="9525" marB="0" anchor="b"/>
                </a:tc>
                <a:extLst>
                  <a:ext uri="{0D108BD9-81ED-4DB2-BD59-A6C34878D82A}">
                    <a16:rowId xmlns:a16="http://schemas.microsoft.com/office/drawing/2014/main" val="10002"/>
                  </a:ext>
                </a:extLst>
              </a:tr>
              <a:tr h="422755">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NA18521</a:t>
                      </a:r>
                    </a:p>
                  </a:txBody>
                  <a:tcPr marL="9525" marR="9525" marT="9525" marB="0" anchor="b"/>
                </a:tc>
                <a:tc>
                  <a:txBody>
                    <a:bodyPr/>
                    <a:lstStyle/>
                    <a:p>
                      <a:pPr algn="r" fontAlgn="b"/>
                      <a:r>
                        <a:rPr lang="en-US" sz="1000" b="0" i="0" u="none" strike="noStrike" dirty="0">
                          <a:solidFill>
                            <a:srgbClr val="000000"/>
                          </a:solidFill>
                          <a:latin typeface="Calibri"/>
                        </a:rPr>
                        <a:t>-2.0653763</a:t>
                      </a:r>
                    </a:p>
                  </a:txBody>
                  <a:tcPr marL="9525" marR="9525" marT="9525" marB="0" anchor="b"/>
                </a:tc>
                <a:tc>
                  <a:txBody>
                    <a:bodyPr/>
                    <a:lstStyle/>
                    <a:p>
                      <a:pPr algn="r" fontAlgn="b"/>
                      <a:r>
                        <a:rPr lang="en-US" sz="1000" b="0" i="0" u="none" strike="noStrike" dirty="0">
                          <a:solidFill>
                            <a:srgbClr val="000000"/>
                          </a:solidFill>
                          <a:latin typeface="Calibri"/>
                        </a:rPr>
                        <a:t>0.9428551</a:t>
                      </a:r>
                    </a:p>
                  </a:txBody>
                  <a:tcPr marL="9525" marR="9525" marT="9525" marB="0" anchor="b"/>
                </a:tc>
                <a:tc>
                  <a:txBody>
                    <a:bodyPr/>
                    <a:lstStyle/>
                    <a:p>
                      <a:pPr algn="r" fontAlgn="b"/>
                      <a:r>
                        <a:rPr lang="en-US" sz="1000" b="0" i="0" u="none" strike="noStrike" dirty="0">
                          <a:solidFill>
                            <a:srgbClr val="000000"/>
                          </a:solidFill>
                          <a:latin typeface="Calibri"/>
                        </a:rPr>
                        <a:t>1.3716614</a:t>
                      </a:r>
                    </a:p>
                  </a:txBody>
                  <a:tcPr marL="9525" marR="9525" marT="9525" marB="0" anchor="b"/>
                </a:tc>
                <a:extLst>
                  <a:ext uri="{0D108BD9-81ED-4DB2-BD59-A6C34878D82A}">
                    <a16:rowId xmlns:a16="http://schemas.microsoft.com/office/drawing/2014/main" val="10003"/>
                  </a:ext>
                </a:extLst>
              </a:tr>
            </a:tbl>
          </a:graphicData>
        </a:graphic>
      </p:graphicFrame>
      <p:grpSp>
        <p:nvGrpSpPr>
          <p:cNvPr id="21" name="Group 71"/>
          <p:cNvGrpSpPr/>
          <p:nvPr/>
        </p:nvGrpSpPr>
        <p:grpSpPr>
          <a:xfrm>
            <a:off x="228600" y="4343400"/>
            <a:ext cx="8839200" cy="1600200"/>
            <a:chOff x="228600" y="4343400"/>
            <a:chExt cx="8839200" cy="1600200"/>
          </a:xfrm>
        </p:grpSpPr>
        <p:sp>
          <p:nvSpPr>
            <p:cNvPr id="73" name="Rectangle 72"/>
            <p:cNvSpPr/>
            <p:nvPr/>
          </p:nvSpPr>
          <p:spPr>
            <a:xfrm>
              <a:off x="3276600" y="4343400"/>
              <a:ext cx="9144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7086600" y="4495800"/>
              <a:ext cx="609600" cy="1447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228600" y="4495800"/>
              <a:ext cx="304800" cy="1883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382000" y="4495800"/>
              <a:ext cx="685800" cy="1447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739698" y="4495800"/>
              <a:ext cx="304800" cy="1883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4191000" y="4343400"/>
              <a:ext cx="9144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28600" y="4648200"/>
              <a:ext cx="304800" cy="1883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39698" y="4648200"/>
              <a:ext cx="304800" cy="1883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87"/>
          <p:cNvGrpSpPr/>
          <p:nvPr/>
        </p:nvGrpSpPr>
        <p:grpSpPr>
          <a:xfrm>
            <a:off x="2694664" y="990462"/>
            <a:ext cx="6525536" cy="5181738"/>
            <a:chOff x="2694664" y="990462"/>
            <a:chExt cx="6525536" cy="5181738"/>
          </a:xfrm>
        </p:grpSpPr>
        <p:pic>
          <p:nvPicPr>
            <p:cNvPr id="82" name="Picture 81" descr="formula5.png"/>
            <p:cNvPicPr>
              <a:picLocks noChangeAspect="1"/>
            </p:cNvPicPr>
            <p:nvPr/>
          </p:nvPicPr>
          <p:blipFill>
            <a:blip r:embed="rId5" cstate="print"/>
            <a:stretch>
              <a:fillRect/>
            </a:stretch>
          </p:blipFill>
          <p:spPr>
            <a:xfrm>
              <a:off x="2694664" y="3742986"/>
              <a:ext cx="6525536" cy="2429214"/>
            </a:xfrm>
            <a:prstGeom prst="rect">
              <a:avLst/>
            </a:prstGeom>
          </p:spPr>
        </p:pic>
        <p:pic>
          <p:nvPicPr>
            <p:cNvPr id="87" name="Picture 86" descr="formula4.png"/>
            <p:cNvPicPr>
              <a:picLocks noChangeAspect="1"/>
            </p:cNvPicPr>
            <p:nvPr/>
          </p:nvPicPr>
          <p:blipFill>
            <a:blip r:embed="rId6" cstate="print"/>
            <a:stretch>
              <a:fillRect/>
            </a:stretch>
          </p:blipFill>
          <p:spPr>
            <a:xfrm>
              <a:off x="3275802" y="990462"/>
              <a:ext cx="5715798" cy="990738"/>
            </a:xfrm>
            <a:prstGeom prst="rect">
              <a:avLst/>
            </a:prstGeom>
          </p:spPr>
        </p:pic>
      </p:grpSp>
      <p:pic>
        <p:nvPicPr>
          <p:cNvPr id="83" name="Picture 82" descr="UNCC_Logo_4c.jpg"/>
          <p:cNvPicPr>
            <a:picLocks noChangeAspect="1"/>
          </p:cNvPicPr>
          <p:nvPr/>
        </p:nvPicPr>
        <p:blipFill>
          <a:blip r:embed="rId7"/>
          <a:stretch>
            <a:fillRect/>
          </a:stretch>
        </p:blipFill>
        <p:spPr>
          <a:xfrm>
            <a:off x="0" y="1"/>
            <a:ext cx="1219200" cy="542544"/>
          </a:xfrm>
          <a:prstGeom prst="rect">
            <a:avLst/>
          </a:prstGeom>
        </p:spPr>
      </p:pic>
      <p:sp>
        <p:nvSpPr>
          <p:cNvPr id="88"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46</a:t>
            </a:fld>
            <a:endParaRPr lang="en-US" dirty="0"/>
          </a:p>
        </p:txBody>
      </p:sp>
    </p:spTree>
    <p:extLst>
      <p:ext uri="{BB962C8B-B14F-4D97-AF65-F5344CB8AC3E}">
        <p14:creationId xmlns:p14="http://schemas.microsoft.com/office/powerpoint/2010/main" val="92261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9868" y="37576"/>
            <a:ext cx="8229600" cy="1143000"/>
          </a:xfrm>
        </p:spPr>
        <p:txBody>
          <a:bodyPr>
            <a:noAutofit/>
          </a:bodyPr>
          <a:lstStyle/>
          <a:p>
            <a:r>
              <a:rPr lang="en-US" sz="3600" dirty="0"/>
              <a:t>Machine Learning Workflow for Modeling High-dimensional Multi-omics Data</a:t>
            </a:r>
          </a:p>
        </p:txBody>
      </p:sp>
      <p:sp>
        <p:nvSpPr>
          <p:cNvPr id="6" name="Rectangle 5"/>
          <p:cNvSpPr/>
          <p:nvPr/>
        </p:nvSpPr>
        <p:spPr>
          <a:xfrm>
            <a:off x="152400" y="1223053"/>
            <a:ext cx="6629400" cy="17487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1598" y="1176869"/>
            <a:ext cx="22860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b="1" dirty="0">
                <a:solidFill>
                  <a:schemeClr val="tx2">
                    <a:lumMod val="75000"/>
                  </a:schemeClr>
                </a:solidFill>
              </a:rPr>
              <a:t>INPUT </a:t>
            </a:r>
            <a:r>
              <a:rPr lang="en-US" sz="2000" b="1" dirty="0">
                <a:solidFill>
                  <a:srgbClr val="FF0000"/>
                </a:solidFill>
              </a:rPr>
              <a:t>(n&lt;&lt;p)</a:t>
            </a:r>
          </a:p>
        </p:txBody>
      </p:sp>
      <p:grpSp>
        <p:nvGrpSpPr>
          <p:cNvPr id="2" name="Group 103"/>
          <p:cNvGrpSpPr/>
          <p:nvPr/>
        </p:nvGrpSpPr>
        <p:grpSpPr>
          <a:xfrm>
            <a:off x="6096000" y="3581400"/>
            <a:ext cx="2971800" cy="2590800"/>
            <a:chOff x="6096000" y="3581400"/>
            <a:chExt cx="2971800" cy="2590800"/>
          </a:xfrm>
        </p:grpSpPr>
        <p:pic>
          <p:nvPicPr>
            <p:cNvPr id="71" name="Picture 70" descr="figure1.png"/>
            <p:cNvPicPr>
              <a:picLocks noChangeAspect="1"/>
            </p:cNvPicPr>
            <p:nvPr/>
          </p:nvPicPr>
          <p:blipFill>
            <a:blip r:embed="rId3" cstate="print"/>
            <a:stretch>
              <a:fillRect/>
            </a:stretch>
          </p:blipFill>
          <p:spPr>
            <a:xfrm>
              <a:off x="6400800" y="4114800"/>
              <a:ext cx="2590800" cy="1976652"/>
            </a:xfrm>
            <a:prstGeom prst="rect">
              <a:avLst/>
            </a:prstGeom>
          </p:spPr>
        </p:pic>
        <p:sp>
          <p:nvSpPr>
            <p:cNvPr id="72" name="Rectangle 71"/>
            <p:cNvSpPr/>
            <p:nvPr/>
          </p:nvSpPr>
          <p:spPr>
            <a:xfrm>
              <a:off x="6172200" y="3581400"/>
              <a:ext cx="2895600" cy="25908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096000" y="3581400"/>
              <a:ext cx="1371600" cy="688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accent3">
                      <a:lumMod val="50000"/>
                    </a:schemeClr>
                  </a:solidFill>
                </a:rPr>
                <a:t>OUTPUT</a:t>
              </a:r>
            </a:p>
          </p:txBody>
        </p:sp>
      </p:grpSp>
      <p:grpSp>
        <p:nvGrpSpPr>
          <p:cNvPr id="5" name="Group 102"/>
          <p:cNvGrpSpPr/>
          <p:nvPr/>
        </p:nvGrpSpPr>
        <p:grpSpPr>
          <a:xfrm>
            <a:off x="7992" y="2811230"/>
            <a:ext cx="6392808" cy="2903770"/>
            <a:chOff x="7992" y="2811230"/>
            <a:chExt cx="6392808" cy="2903770"/>
          </a:xfrm>
        </p:grpSpPr>
        <p:sp>
          <p:nvSpPr>
            <p:cNvPr id="57" name="Rectangle 5"/>
            <p:cNvSpPr/>
            <p:nvPr/>
          </p:nvSpPr>
          <p:spPr>
            <a:xfrm>
              <a:off x="152400" y="3116030"/>
              <a:ext cx="5867400" cy="259897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featureedges.uniq.png"/>
            <p:cNvPicPr>
              <a:picLocks noChangeAspect="1"/>
            </p:cNvPicPr>
            <p:nvPr/>
          </p:nvPicPr>
          <p:blipFill>
            <a:blip r:embed="rId4" cstate="print"/>
            <a:stretch>
              <a:fillRect/>
            </a:stretch>
          </p:blipFill>
          <p:spPr>
            <a:xfrm>
              <a:off x="1371600" y="3192230"/>
              <a:ext cx="1600200" cy="1309925"/>
            </a:xfrm>
            <a:prstGeom prst="rect">
              <a:avLst/>
            </a:prstGeom>
          </p:spPr>
        </p:pic>
        <p:pic>
          <p:nvPicPr>
            <p:cNvPr id="59" name="Picture 58" descr="labeledges.uniq.png"/>
            <p:cNvPicPr>
              <a:picLocks noChangeAspect="1"/>
            </p:cNvPicPr>
            <p:nvPr/>
          </p:nvPicPr>
          <p:blipFill>
            <a:blip r:embed="rId5" cstate="print"/>
            <a:stretch>
              <a:fillRect/>
            </a:stretch>
          </p:blipFill>
          <p:spPr>
            <a:xfrm>
              <a:off x="4038600" y="3192230"/>
              <a:ext cx="1371600" cy="1375804"/>
            </a:xfrm>
            <a:prstGeom prst="rect">
              <a:avLst/>
            </a:prstGeom>
          </p:spPr>
        </p:pic>
        <p:sp>
          <p:nvSpPr>
            <p:cNvPr id="60" name="Rectangle 59"/>
            <p:cNvSpPr/>
            <p:nvPr/>
          </p:nvSpPr>
          <p:spPr>
            <a:xfrm>
              <a:off x="457200" y="3127895"/>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G2: Feature Graph</a:t>
              </a:r>
            </a:p>
          </p:txBody>
        </p:sp>
        <p:sp>
          <p:nvSpPr>
            <p:cNvPr id="61" name="Rectangle 60"/>
            <p:cNvSpPr/>
            <p:nvPr/>
          </p:nvSpPr>
          <p:spPr>
            <a:xfrm>
              <a:off x="3505200" y="3116030"/>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G1: Label Graph</a:t>
              </a:r>
            </a:p>
          </p:txBody>
        </p:sp>
        <p:sp>
          <p:nvSpPr>
            <p:cNvPr id="62" name="Rounded Rectangle 61"/>
            <p:cNvSpPr/>
            <p:nvPr/>
          </p:nvSpPr>
          <p:spPr>
            <a:xfrm>
              <a:off x="304800" y="4876800"/>
              <a:ext cx="5562600" cy="609600"/>
            </a:xfrm>
            <a:prstGeom prst="round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Two-Graph Guided Multi-task Lasso Model (MtLasso2G)</a:t>
              </a:r>
            </a:p>
          </p:txBody>
        </p:sp>
        <p:sp>
          <p:nvSpPr>
            <p:cNvPr id="63" name="Down Arrow 62"/>
            <p:cNvSpPr/>
            <p:nvPr/>
          </p:nvSpPr>
          <p:spPr>
            <a:xfrm>
              <a:off x="1828800" y="4495800"/>
              <a:ext cx="228600" cy="381000"/>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a:off x="4572000" y="4572000"/>
              <a:ext cx="228600" cy="304800"/>
            </a:xfrm>
            <a:prstGeom prst="downArrow">
              <a:avLst/>
            </a:prstGeom>
            <a:solidFill>
              <a:schemeClr val="accent4">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Right Arrow 64"/>
            <p:cNvSpPr/>
            <p:nvPr/>
          </p:nvSpPr>
          <p:spPr>
            <a:xfrm>
              <a:off x="6019800" y="4876800"/>
              <a:ext cx="381000" cy="304800"/>
            </a:xfrm>
            <a:prstGeom prst="rightArrow">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1905000" y="2811230"/>
              <a:ext cx="228600" cy="389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a:off x="4572000" y="2819400"/>
              <a:ext cx="228600" cy="381000"/>
            </a:xfrm>
            <a:prstGeom prst="downArrow">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Down Arrow 67"/>
            <p:cNvSpPr/>
            <p:nvPr/>
          </p:nvSpPr>
          <p:spPr>
            <a:xfrm>
              <a:off x="3048000" y="2819400"/>
              <a:ext cx="304800" cy="2057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p:cNvSpPr/>
            <p:nvPr/>
          </p:nvSpPr>
          <p:spPr>
            <a:xfrm>
              <a:off x="5486400" y="2819400"/>
              <a:ext cx="228600" cy="2057400"/>
            </a:xfrm>
            <a:prstGeom prst="downArrow">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ectangle 69"/>
            <p:cNvSpPr/>
            <p:nvPr/>
          </p:nvSpPr>
          <p:spPr>
            <a:xfrm>
              <a:off x="7992" y="3847489"/>
              <a:ext cx="11430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accent4">
                      <a:lumMod val="75000"/>
                    </a:schemeClr>
                  </a:solidFill>
                </a:rPr>
                <a:t>MODEL</a:t>
              </a:r>
            </a:p>
          </p:txBody>
        </p:sp>
      </p:grpSp>
      <p:grpSp>
        <p:nvGrpSpPr>
          <p:cNvPr id="8" name="Group 107"/>
          <p:cNvGrpSpPr/>
          <p:nvPr/>
        </p:nvGrpSpPr>
        <p:grpSpPr>
          <a:xfrm>
            <a:off x="5410200" y="1947334"/>
            <a:ext cx="3750733" cy="1481666"/>
            <a:chOff x="5410200" y="1947334"/>
            <a:chExt cx="3750733" cy="1481666"/>
          </a:xfrm>
        </p:grpSpPr>
        <p:sp>
          <p:nvSpPr>
            <p:cNvPr id="51" name="Flowchart: Magnetic Disk 50"/>
            <p:cNvSpPr/>
            <p:nvPr/>
          </p:nvSpPr>
          <p:spPr>
            <a:xfrm>
              <a:off x="7315200" y="2743200"/>
              <a:ext cx="533400" cy="457200"/>
            </a:xfrm>
            <a:prstGeom prst="flowChartMagneticDisk">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Magnetic Disk 51"/>
            <p:cNvSpPr/>
            <p:nvPr/>
          </p:nvSpPr>
          <p:spPr>
            <a:xfrm>
              <a:off x="8382000" y="2743200"/>
              <a:ext cx="533400" cy="457200"/>
            </a:xfrm>
            <a:prstGeom prst="flowChartMagneticDisk">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893277" y="2801917"/>
              <a:ext cx="336323"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p>
          </p:txBody>
        </p:sp>
        <p:sp>
          <p:nvSpPr>
            <p:cNvPr id="54" name="Rectangle 53"/>
            <p:cNvSpPr/>
            <p:nvPr/>
          </p:nvSpPr>
          <p:spPr>
            <a:xfrm>
              <a:off x="6992227" y="1981200"/>
              <a:ext cx="2075573" cy="1447800"/>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09160" y="1947334"/>
              <a:ext cx="2151773" cy="750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b="1">
                  <a:solidFill>
                    <a:schemeClr val="accent4">
                      <a:lumMod val="75000"/>
                    </a:schemeClr>
                  </a:solidFill>
                </a:rPr>
                <a:t>Network/pathway </a:t>
              </a:r>
              <a:r>
                <a:rPr lang="en-US" sz="2000" b="1" dirty="0">
                  <a:solidFill>
                    <a:schemeClr val="accent4">
                      <a:lumMod val="75000"/>
                    </a:schemeClr>
                  </a:solidFill>
                </a:rPr>
                <a:t>Databases</a:t>
              </a:r>
            </a:p>
          </p:txBody>
        </p:sp>
        <p:sp>
          <p:nvSpPr>
            <p:cNvPr id="56" name="Left Arrow 55"/>
            <p:cNvSpPr/>
            <p:nvPr/>
          </p:nvSpPr>
          <p:spPr>
            <a:xfrm>
              <a:off x="5410200" y="3048000"/>
              <a:ext cx="1583267" cy="371222"/>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3941273" y="1453161"/>
            <a:ext cx="2580322" cy="369332"/>
          </a:xfrm>
          <a:prstGeom prst="rect">
            <a:avLst/>
          </a:prstGeom>
          <a:noFill/>
        </p:spPr>
        <p:txBody>
          <a:bodyPr wrap="none" rtlCol="0">
            <a:spAutoFit/>
          </a:bodyPr>
          <a:lstStyle/>
          <a:p>
            <a:r>
              <a:rPr lang="en-US" b="1" dirty="0">
                <a:solidFill>
                  <a:schemeClr val="accent1">
                    <a:lumMod val="75000"/>
                  </a:schemeClr>
                </a:solidFill>
              </a:rPr>
              <a:t>Gene Expression(Y:Label)</a:t>
            </a:r>
          </a:p>
        </p:txBody>
      </p:sp>
      <p:sp>
        <p:nvSpPr>
          <p:cNvPr id="13" name="TextBox 12"/>
          <p:cNvSpPr txBox="1"/>
          <p:nvPr/>
        </p:nvSpPr>
        <p:spPr>
          <a:xfrm>
            <a:off x="838200" y="1447800"/>
            <a:ext cx="2920479" cy="369332"/>
          </a:xfrm>
          <a:prstGeom prst="rect">
            <a:avLst/>
          </a:prstGeom>
          <a:noFill/>
        </p:spPr>
        <p:txBody>
          <a:bodyPr wrap="none" rtlCol="0">
            <a:spAutoFit/>
          </a:bodyPr>
          <a:lstStyle/>
          <a:p>
            <a:r>
              <a:rPr lang="en-US" b="1" dirty="0">
                <a:solidFill>
                  <a:schemeClr val="accent1">
                    <a:lumMod val="75000"/>
                  </a:schemeClr>
                </a:solidFill>
              </a:rPr>
              <a:t>Genetic Variants (X: Feature)</a:t>
            </a:r>
          </a:p>
        </p:txBody>
      </p:sp>
      <p:grpSp>
        <p:nvGrpSpPr>
          <p:cNvPr id="9" name="Group 192"/>
          <p:cNvGrpSpPr/>
          <p:nvPr/>
        </p:nvGrpSpPr>
        <p:grpSpPr>
          <a:xfrm>
            <a:off x="3886200" y="1862163"/>
            <a:ext cx="2138035" cy="881037"/>
            <a:chOff x="5715000" y="3276600"/>
            <a:chExt cx="3096851" cy="1981200"/>
          </a:xfrm>
        </p:grpSpPr>
        <p:grpSp>
          <p:nvGrpSpPr>
            <p:cNvPr id="10" name="Group 168"/>
            <p:cNvGrpSpPr/>
            <p:nvPr/>
          </p:nvGrpSpPr>
          <p:grpSpPr>
            <a:xfrm>
              <a:off x="5715000" y="3276600"/>
              <a:ext cx="2972261" cy="381000"/>
              <a:chOff x="5715000" y="3021980"/>
              <a:chExt cx="2972261" cy="920276"/>
            </a:xfrm>
          </p:grpSpPr>
          <p:cxnSp>
            <p:nvCxnSpPr>
              <p:cNvPr id="89" name="Straight Connector 88"/>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90" name="Freeform 89"/>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1" name="Group 174"/>
            <p:cNvGrpSpPr/>
            <p:nvPr/>
          </p:nvGrpSpPr>
          <p:grpSpPr>
            <a:xfrm>
              <a:off x="5715000" y="3523785"/>
              <a:ext cx="2982951" cy="435722"/>
              <a:chOff x="5715000" y="3523785"/>
              <a:chExt cx="2982951" cy="435722"/>
            </a:xfrm>
          </p:grpSpPr>
          <p:cxnSp>
            <p:nvCxnSpPr>
              <p:cNvPr id="87" name="Straight Connector 86"/>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Freeform 87"/>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4" name="Group 177"/>
            <p:cNvGrpSpPr/>
            <p:nvPr/>
          </p:nvGrpSpPr>
          <p:grpSpPr>
            <a:xfrm>
              <a:off x="5715000" y="3836020"/>
              <a:ext cx="2971800" cy="379141"/>
              <a:chOff x="5715000" y="3836020"/>
              <a:chExt cx="2971800" cy="379141"/>
            </a:xfrm>
          </p:grpSpPr>
          <p:cxnSp>
            <p:nvCxnSpPr>
              <p:cNvPr id="85" name="Straight Connector 84"/>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Freeform 85"/>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5" name="Group 183"/>
            <p:cNvGrpSpPr/>
            <p:nvPr/>
          </p:nvGrpSpPr>
          <p:grpSpPr>
            <a:xfrm>
              <a:off x="5791200" y="4396565"/>
              <a:ext cx="3020651" cy="404035"/>
              <a:chOff x="5791200" y="4320365"/>
              <a:chExt cx="3020651" cy="541567"/>
            </a:xfrm>
          </p:grpSpPr>
          <p:cxnSp>
            <p:nvCxnSpPr>
              <p:cNvPr id="83" name="Straight Connector 82"/>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Freeform 83"/>
              <p:cNvSpPr/>
              <p:nvPr/>
            </p:nvSpPr>
            <p:spPr>
              <a:xfrm>
                <a:off x="5865541"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6" name="Group 188"/>
            <p:cNvGrpSpPr/>
            <p:nvPr/>
          </p:nvGrpSpPr>
          <p:grpSpPr>
            <a:xfrm>
              <a:off x="5771138" y="4860073"/>
              <a:ext cx="2991862" cy="397727"/>
              <a:chOff x="5791200" y="4783873"/>
              <a:chExt cx="2991862" cy="613317"/>
            </a:xfrm>
          </p:grpSpPr>
          <p:cxnSp>
            <p:nvCxnSpPr>
              <p:cNvPr id="81" name="Straight Connector 80"/>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Freeform 81"/>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grpSp>
        <p:nvGrpSpPr>
          <p:cNvPr id="17" name="Group 32"/>
          <p:cNvGrpSpPr/>
          <p:nvPr/>
        </p:nvGrpSpPr>
        <p:grpSpPr>
          <a:xfrm>
            <a:off x="229997" y="1752600"/>
            <a:ext cx="3160645" cy="947233"/>
            <a:chOff x="304800" y="2426732"/>
            <a:chExt cx="3124200" cy="1611923"/>
          </a:xfrm>
        </p:grpSpPr>
        <p:sp>
          <p:nvSpPr>
            <p:cNvPr id="92" name="TextBox 91"/>
            <p:cNvSpPr txBox="1"/>
            <p:nvPr/>
          </p:nvSpPr>
          <p:spPr>
            <a:xfrm>
              <a:off x="418407" y="2426732"/>
              <a:ext cx="596527" cy="266345"/>
            </a:xfrm>
            <a:prstGeom prst="rect">
              <a:avLst/>
            </a:prstGeom>
            <a:noFill/>
            <a:ln>
              <a:noFill/>
            </a:ln>
          </p:spPr>
          <p:txBody>
            <a:bodyPr wrap="none" rtlCol="0">
              <a:spAutoFit/>
            </a:bodyPr>
            <a:lstStyle/>
            <a:p>
              <a:r>
                <a:rPr lang="en-US" sz="1200" dirty="0"/>
                <a:t>Sample_1</a:t>
              </a:r>
            </a:p>
          </p:txBody>
        </p:sp>
        <p:sp>
          <p:nvSpPr>
            <p:cNvPr id="93" name="TextBox 92"/>
            <p:cNvSpPr txBox="1"/>
            <p:nvPr/>
          </p:nvSpPr>
          <p:spPr>
            <a:xfrm>
              <a:off x="418407" y="2673271"/>
              <a:ext cx="596527" cy="266345"/>
            </a:xfrm>
            <a:prstGeom prst="rect">
              <a:avLst/>
            </a:prstGeom>
            <a:noFill/>
            <a:ln>
              <a:noFill/>
            </a:ln>
          </p:spPr>
          <p:txBody>
            <a:bodyPr wrap="none" rtlCol="0">
              <a:spAutoFit/>
            </a:bodyPr>
            <a:lstStyle/>
            <a:p>
              <a:r>
                <a:rPr lang="en-US" sz="1200" dirty="0"/>
                <a:t>Sample_2</a:t>
              </a:r>
            </a:p>
          </p:txBody>
        </p:sp>
        <p:sp>
          <p:nvSpPr>
            <p:cNvPr id="94" name="TextBox 93"/>
            <p:cNvSpPr txBox="1"/>
            <p:nvPr/>
          </p:nvSpPr>
          <p:spPr>
            <a:xfrm>
              <a:off x="418407" y="2939617"/>
              <a:ext cx="596527" cy="266345"/>
            </a:xfrm>
            <a:prstGeom prst="rect">
              <a:avLst/>
            </a:prstGeom>
            <a:noFill/>
            <a:ln>
              <a:noFill/>
            </a:ln>
          </p:spPr>
          <p:txBody>
            <a:bodyPr wrap="none" rtlCol="0">
              <a:spAutoFit/>
            </a:bodyPr>
            <a:lstStyle/>
            <a:p>
              <a:r>
                <a:rPr lang="en-US" sz="1200" dirty="0"/>
                <a:t>Sample_3</a:t>
              </a:r>
            </a:p>
          </p:txBody>
        </p:sp>
        <p:sp>
          <p:nvSpPr>
            <p:cNvPr id="95" name="TextBox 94"/>
            <p:cNvSpPr txBox="1"/>
            <p:nvPr/>
          </p:nvSpPr>
          <p:spPr>
            <a:xfrm>
              <a:off x="388721" y="3745578"/>
              <a:ext cx="597723" cy="266345"/>
            </a:xfrm>
            <a:prstGeom prst="rect">
              <a:avLst/>
            </a:prstGeom>
            <a:noFill/>
            <a:ln>
              <a:noFill/>
            </a:ln>
          </p:spPr>
          <p:txBody>
            <a:bodyPr wrap="none" rtlCol="0">
              <a:spAutoFit/>
            </a:bodyPr>
            <a:lstStyle/>
            <a:p>
              <a:r>
                <a:rPr lang="en-US" sz="1200" dirty="0" err="1"/>
                <a:t>Sample_n</a:t>
              </a:r>
              <a:endParaRPr lang="en-US" sz="1200" dirty="0"/>
            </a:p>
          </p:txBody>
        </p:sp>
        <p:sp>
          <p:nvSpPr>
            <p:cNvPr id="96" name="TextBox 95"/>
            <p:cNvSpPr txBox="1"/>
            <p:nvPr/>
          </p:nvSpPr>
          <p:spPr>
            <a:xfrm>
              <a:off x="304800" y="3452501"/>
              <a:ext cx="690930" cy="266345"/>
            </a:xfrm>
            <a:prstGeom prst="rect">
              <a:avLst/>
            </a:prstGeom>
            <a:noFill/>
            <a:ln>
              <a:noFill/>
            </a:ln>
          </p:spPr>
          <p:txBody>
            <a:bodyPr wrap="none" rtlCol="0">
              <a:spAutoFit/>
            </a:bodyPr>
            <a:lstStyle/>
            <a:p>
              <a:r>
                <a:rPr lang="en-US" sz="1200" dirty="0"/>
                <a:t>Sample_n-1</a:t>
              </a:r>
            </a:p>
          </p:txBody>
        </p:sp>
        <p:sp>
          <p:nvSpPr>
            <p:cNvPr id="97" name="Rectangle 96"/>
            <p:cNvSpPr/>
            <p:nvPr/>
          </p:nvSpPr>
          <p:spPr>
            <a:xfrm>
              <a:off x="528508" y="3159424"/>
              <a:ext cx="287525" cy="15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98" name="Straight Connector 97"/>
            <p:cNvCxnSpPr/>
            <p:nvPr/>
          </p:nvCxnSpPr>
          <p:spPr>
            <a:xfrm>
              <a:off x="1213658" y="257327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2574175" y="2500001"/>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0" name="Straight Connector 99"/>
            <p:cNvCxnSpPr/>
            <p:nvPr/>
          </p:nvCxnSpPr>
          <p:spPr>
            <a:xfrm>
              <a:off x="1213658" y="2793078"/>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213658" y="3086155"/>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2574175" y="3012886"/>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3" name="Straight Connector 102"/>
            <p:cNvCxnSpPr/>
            <p:nvPr/>
          </p:nvCxnSpPr>
          <p:spPr>
            <a:xfrm>
              <a:off x="1213658" y="359904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2574175" y="3525770"/>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5" name="Straight Connector 104"/>
            <p:cNvCxnSpPr/>
            <p:nvPr/>
          </p:nvCxnSpPr>
          <p:spPr>
            <a:xfrm>
              <a:off x="1213658" y="3965386"/>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1925782" y="3525770"/>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925782" y="3892117"/>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Isosceles Triangle 107"/>
            <p:cNvSpPr/>
            <p:nvPr/>
          </p:nvSpPr>
          <p:spPr>
            <a:xfrm flipH="1" flipV="1">
              <a:off x="31242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flipH="1" flipV="1">
              <a:off x="3124200" y="3505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Isosceles Triangle 109"/>
            <p:cNvSpPr/>
            <p:nvPr/>
          </p:nvSpPr>
          <p:spPr>
            <a:xfrm flipH="1" flipV="1">
              <a:off x="31242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Isosceles Triangle 110"/>
            <p:cNvSpPr/>
            <p:nvPr/>
          </p:nvSpPr>
          <p:spPr>
            <a:xfrm flipH="1" flipV="1">
              <a:off x="1752600" y="25146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p:cNvSpPr/>
            <p:nvPr/>
          </p:nvSpPr>
          <p:spPr>
            <a:xfrm flipH="1" flipV="1">
              <a:off x="17526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p:cNvSpPr/>
            <p:nvPr/>
          </p:nvSpPr>
          <p:spPr>
            <a:xfrm flipH="1" flipV="1">
              <a:off x="17526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447800" y="25146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4478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4478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447800" y="3886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2362200" y="2743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23622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3622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0" name="Picture 79" descr="UNCC_Logo_4c.jpg"/>
          <p:cNvPicPr>
            <a:picLocks noChangeAspect="1"/>
          </p:cNvPicPr>
          <p:nvPr/>
        </p:nvPicPr>
        <p:blipFill>
          <a:blip r:embed="rId6"/>
          <a:stretch>
            <a:fillRect/>
          </a:stretch>
        </p:blipFill>
        <p:spPr>
          <a:xfrm>
            <a:off x="0" y="1"/>
            <a:ext cx="1219200" cy="542544"/>
          </a:xfrm>
          <a:prstGeom prst="rect">
            <a:avLst/>
          </a:prstGeom>
        </p:spPr>
      </p:pic>
      <p:sp>
        <p:nvSpPr>
          <p:cNvPr id="19" name="Slide Number Placeholder 18"/>
          <p:cNvSpPr>
            <a:spLocks noGrp="1"/>
          </p:cNvSpPr>
          <p:nvPr>
            <p:ph type="sldNum" sz="quarter" idx="12"/>
          </p:nvPr>
        </p:nvSpPr>
        <p:spPr/>
        <p:txBody>
          <a:bodyPr/>
          <a:lstStyle/>
          <a:p>
            <a:fld id="{E29BF96B-894D-D94A-8639-D4D85226C01F}" type="slidenum">
              <a:rPr lang="en-US" smtClean="0"/>
              <a:t>47</a:t>
            </a:fld>
            <a:endParaRPr lang="en-US"/>
          </a:p>
        </p:txBody>
      </p:sp>
      <p:sp>
        <p:nvSpPr>
          <p:cNvPr id="91" name="Rectangle 90"/>
          <p:cNvSpPr/>
          <p:nvPr/>
        </p:nvSpPr>
        <p:spPr>
          <a:xfrm>
            <a:off x="101598" y="5764299"/>
            <a:ext cx="5386906" cy="954107"/>
          </a:xfrm>
          <a:prstGeom prst="rect">
            <a:avLst/>
          </a:prstGeom>
        </p:spPr>
        <p:txBody>
          <a:bodyPr wrap="square">
            <a:spAutoFit/>
          </a:bodyPr>
          <a:lstStyle/>
          <a:p>
            <a:r>
              <a:rPr lang="en-US" sz="1400" dirty="0"/>
              <a:t>Chen X, Shi X, et. al. AISTATS 2012.</a:t>
            </a:r>
          </a:p>
          <a:p>
            <a:r>
              <a:rPr lang="es-ES_tradnl" sz="1400" dirty="0" err="1"/>
              <a:t>Quitadamo</a:t>
            </a:r>
            <a:r>
              <a:rPr lang="es-ES_tradnl" sz="1400" dirty="0"/>
              <a:t> A. et al. ISBRA 2014, BMC </a:t>
            </a:r>
            <a:r>
              <a:rPr lang="es-ES_tradnl" sz="1400" dirty="0" err="1"/>
              <a:t>Bioinformatics</a:t>
            </a:r>
            <a:r>
              <a:rPr lang="es-ES_tradnl" sz="1400" dirty="0"/>
              <a:t> 2015</a:t>
            </a:r>
          </a:p>
          <a:p>
            <a:r>
              <a:rPr lang="es-ES_tradnl" sz="1400" dirty="0"/>
              <a:t>Hall B. et al. BIGCOM 15, TSI 16.  Johnson et al. ACM BCB 2017.</a:t>
            </a:r>
          </a:p>
          <a:p>
            <a:r>
              <a:rPr lang="en-US" sz="1400" b="1" dirty="0">
                <a:hlinkClick r:id="rId7"/>
              </a:rPr>
              <a:t>https://github.com/shilab/MTLasso2G</a:t>
            </a:r>
            <a:endParaRPr lang="en-US" sz="1400" b="1" dirty="0"/>
          </a:p>
        </p:txBody>
      </p:sp>
    </p:spTree>
    <p:extLst>
      <p:ext uri="{BB962C8B-B14F-4D97-AF65-F5344CB8AC3E}">
        <p14:creationId xmlns:p14="http://schemas.microsoft.com/office/powerpoint/2010/main" val="271906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9868" y="71442"/>
            <a:ext cx="8229600" cy="1143000"/>
          </a:xfrm>
        </p:spPr>
        <p:txBody>
          <a:bodyPr>
            <a:noAutofit/>
          </a:bodyPr>
          <a:lstStyle/>
          <a:p>
            <a:r>
              <a:rPr lang="en-US" sz="3600" dirty="0"/>
              <a:t>Extension to Spike-and-Slab Lasso Models</a:t>
            </a:r>
          </a:p>
        </p:txBody>
      </p:sp>
      <p:sp>
        <p:nvSpPr>
          <p:cNvPr id="6" name="Rectangle 5"/>
          <p:cNvSpPr/>
          <p:nvPr/>
        </p:nvSpPr>
        <p:spPr>
          <a:xfrm>
            <a:off x="152400" y="1223053"/>
            <a:ext cx="6629400" cy="17487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1598" y="1176869"/>
            <a:ext cx="22860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b="1" dirty="0">
                <a:solidFill>
                  <a:schemeClr val="tx2">
                    <a:lumMod val="75000"/>
                  </a:schemeClr>
                </a:solidFill>
              </a:rPr>
              <a:t>INPUT </a:t>
            </a:r>
            <a:r>
              <a:rPr lang="en-US" sz="2000" b="1" dirty="0">
                <a:solidFill>
                  <a:srgbClr val="FF0000"/>
                </a:solidFill>
              </a:rPr>
              <a:t>(n&lt;&lt;p)</a:t>
            </a:r>
          </a:p>
        </p:txBody>
      </p:sp>
      <p:grpSp>
        <p:nvGrpSpPr>
          <p:cNvPr id="2" name="Group 103"/>
          <p:cNvGrpSpPr/>
          <p:nvPr/>
        </p:nvGrpSpPr>
        <p:grpSpPr>
          <a:xfrm>
            <a:off x="6096000" y="3581400"/>
            <a:ext cx="2971800" cy="2590800"/>
            <a:chOff x="6096000" y="3581400"/>
            <a:chExt cx="2971800" cy="2590800"/>
          </a:xfrm>
        </p:grpSpPr>
        <p:pic>
          <p:nvPicPr>
            <p:cNvPr id="71" name="Picture 70" descr="figure1.png"/>
            <p:cNvPicPr>
              <a:picLocks noChangeAspect="1"/>
            </p:cNvPicPr>
            <p:nvPr/>
          </p:nvPicPr>
          <p:blipFill>
            <a:blip r:embed="rId3" cstate="print"/>
            <a:stretch>
              <a:fillRect/>
            </a:stretch>
          </p:blipFill>
          <p:spPr>
            <a:xfrm>
              <a:off x="6400800" y="4114800"/>
              <a:ext cx="2590800" cy="1976652"/>
            </a:xfrm>
            <a:prstGeom prst="rect">
              <a:avLst/>
            </a:prstGeom>
          </p:spPr>
        </p:pic>
        <p:sp>
          <p:nvSpPr>
            <p:cNvPr id="72" name="Rectangle 71"/>
            <p:cNvSpPr/>
            <p:nvPr/>
          </p:nvSpPr>
          <p:spPr>
            <a:xfrm>
              <a:off x="6172200" y="3581400"/>
              <a:ext cx="2895600" cy="25908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096000" y="3581400"/>
              <a:ext cx="1371600" cy="688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accent3">
                      <a:lumMod val="50000"/>
                    </a:schemeClr>
                  </a:solidFill>
                </a:rPr>
                <a:t>OUTPUT</a:t>
              </a:r>
            </a:p>
          </p:txBody>
        </p:sp>
      </p:grpSp>
      <p:grpSp>
        <p:nvGrpSpPr>
          <p:cNvPr id="5" name="Group 102"/>
          <p:cNvGrpSpPr/>
          <p:nvPr/>
        </p:nvGrpSpPr>
        <p:grpSpPr>
          <a:xfrm>
            <a:off x="7992" y="2811230"/>
            <a:ext cx="6392808" cy="2903770"/>
            <a:chOff x="7992" y="2811230"/>
            <a:chExt cx="6392808" cy="2903770"/>
          </a:xfrm>
        </p:grpSpPr>
        <p:sp>
          <p:nvSpPr>
            <p:cNvPr id="57" name="Rectangle 5"/>
            <p:cNvSpPr/>
            <p:nvPr/>
          </p:nvSpPr>
          <p:spPr>
            <a:xfrm>
              <a:off x="152400" y="3116030"/>
              <a:ext cx="5867400" cy="259897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featureedges.uniq.png"/>
            <p:cNvPicPr>
              <a:picLocks noChangeAspect="1"/>
            </p:cNvPicPr>
            <p:nvPr/>
          </p:nvPicPr>
          <p:blipFill>
            <a:blip r:embed="rId4" cstate="print"/>
            <a:stretch>
              <a:fillRect/>
            </a:stretch>
          </p:blipFill>
          <p:spPr>
            <a:xfrm>
              <a:off x="1371600" y="3192230"/>
              <a:ext cx="1600200" cy="1309925"/>
            </a:xfrm>
            <a:prstGeom prst="rect">
              <a:avLst/>
            </a:prstGeom>
          </p:spPr>
        </p:pic>
        <p:pic>
          <p:nvPicPr>
            <p:cNvPr id="59" name="Picture 58" descr="labeledges.uniq.png"/>
            <p:cNvPicPr>
              <a:picLocks noChangeAspect="1"/>
            </p:cNvPicPr>
            <p:nvPr/>
          </p:nvPicPr>
          <p:blipFill>
            <a:blip r:embed="rId5" cstate="print"/>
            <a:stretch>
              <a:fillRect/>
            </a:stretch>
          </p:blipFill>
          <p:spPr>
            <a:xfrm>
              <a:off x="4038600" y="3192230"/>
              <a:ext cx="1371600" cy="1375804"/>
            </a:xfrm>
            <a:prstGeom prst="rect">
              <a:avLst/>
            </a:prstGeom>
          </p:spPr>
        </p:pic>
        <p:sp>
          <p:nvSpPr>
            <p:cNvPr id="60" name="Rectangle 59"/>
            <p:cNvSpPr/>
            <p:nvPr/>
          </p:nvSpPr>
          <p:spPr>
            <a:xfrm>
              <a:off x="457200" y="3127895"/>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G2: Feature Graph</a:t>
              </a:r>
            </a:p>
          </p:txBody>
        </p:sp>
        <p:sp>
          <p:nvSpPr>
            <p:cNvPr id="61" name="Rectangle 60"/>
            <p:cNvSpPr/>
            <p:nvPr/>
          </p:nvSpPr>
          <p:spPr>
            <a:xfrm>
              <a:off x="3505200" y="3116030"/>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G1: Label Graph</a:t>
              </a:r>
            </a:p>
          </p:txBody>
        </p:sp>
        <p:sp>
          <p:nvSpPr>
            <p:cNvPr id="62" name="Rounded Rectangle 61"/>
            <p:cNvSpPr/>
            <p:nvPr/>
          </p:nvSpPr>
          <p:spPr>
            <a:xfrm>
              <a:off x="304800" y="4876800"/>
              <a:ext cx="5562600" cy="609600"/>
            </a:xfrm>
            <a:prstGeom prst="round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Two-Graph Guided Multi-task Lasso Model (MtLasso2G)</a:t>
              </a:r>
            </a:p>
            <a:p>
              <a:pPr algn="ctr"/>
              <a:r>
                <a:rPr lang="en-US" b="1" dirty="0">
                  <a:solidFill>
                    <a:schemeClr val="tx1"/>
                  </a:solidFill>
                </a:rPr>
                <a:t>Group Spike-and-slab Lasso Model (</a:t>
              </a:r>
              <a:r>
                <a:rPr lang="en-US" b="1" dirty="0" err="1">
                  <a:solidFill>
                    <a:schemeClr val="tx1"/>
                  </a:solidFill>
                </a:rPr>
                <a:t>gssLasso</a:t>
              </a:r>
              <a:r>
                <a:rPr lang="en-US" b="1" dirty="0">
                  <a:solidFill>
                    <a:schemeClr val="tx1"/>
                  </a:solidFill>
                </a:rPr>
                <a:t>)</a:t>
              </a:r>
            </a:p>
          </p:txBody>
        </p:sp>
        <p:sp>
          <p:nvSpPr>
            <p:cNvPr id="63" name="Down Arrow 62"/>
            <p:cNvSpPr/>
            <p:nvPr/>
          </p:nvSpPr>
          <p:spPr>
            <a:xfrm>
              <a:off x="1828800" y="4495800"/>
              <a:ext cx="228600" cy="381000"/>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a:off x="4572000" y="4572000"/>
              <a:ext cx="228600" cy="304800"/>
            </a:xfrm>
            <a:prstGeom prst="downArrow">
              <a:avLst/>
            </a:prstGeom>
            <a:solidFill>
              <a:schemeClr val="accent4">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Right Arrow 64"/>
            <p:cNvSpPr/>
            <p:nvPr/>
          </p:nvSpPr>
          <p:spPr>
            <a:xfrm>
              <a:off x="6019800" y="4876800"/>
              <a:ext cx="381000" cy="304800"/>
            </a:xfrm>
            <a:prstGeom prst="rightArrow">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1905000" y="2811230"/>
              <a:ext cx="228600" cy="389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a:off x="4572000" y="2819400"/>
              <a:ext cx="228600" cy="381000"/>
            </a:xfrm>
            <a:prstGeom prst="downArrow">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Down Arrow 67"/>
            <p:cNvSpPr/>
            <p:nvPr/>
          </p:nvSpPr>
          <p:spPr>
            <a:xfrm>
              <a:off x="3048000" y="2819400"/>
              <a:ext cx="304800" cy="2057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p:cNvSpPr/>
            <p:nvPr/>
          </p:nvSpPr>
          <p:spPr>
            <a:xfrm>
              <a:off x="5486400" y="2819400"/>
              <a:ext cx="228600" cy="2057400"/>
            </a:xfrm>
            <a:prstGeom prst="downArrow">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ectangle 69"/>
            <p:cNvSpPr/>
            <p:nvPr/>
          </p:nvSpPr>
          <p:spPr>
            <a:xfrm>
              <a:off x="7992" y="3847489"/>
              <a:ext cx="11430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accent4">
                      <a:lumMod val="75000"/>
                    </a:schemeClr>
                  </a:solidFill>
                </a:rPr>
                <a:t>MODEL</a:t>
              </a:r>
            </a:p>
          </p:txBody>
        </p:sp>
      </p:grpSp>
      <p:grpSp>
        <p:nvGrpSpPr>
          <p:cNvPr id="8" name="Group 107"/>
          <p:cNvGrpSpPr/>
          <p:nvPr/>
        </p:nvGrpSpPr>
        <p:grpSpPr>
          <a:xfrm>
            <a:off x="5410200" y="1947334"/>
            <a:ext cx="3750733" cy="1481666"/>
            <a:chOff x="5410200" y="1947334"/>
            <a:chExt cx="3750733" cy="1481666"/>
          </a:xfrm>
        </p:grpSpPr>
        <p:sp>
          <p:nvSpPr>
            <p:cNvPr id="51" name="Flowchart: Magnetic Disk 50"/>
            <p:cNvSpPr/>
            <p:nvPr/>
          </p:nvSpPr>
          <p:spPr>
            <a:xfrm>
              <a:off x="7315200" y="2743200"/>
              <a:ext cx="533400" cy="457200"/>
            </a:xfrm>
            <a:prstGeom prst="flowChartMagneticDisk">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Magnetic Disk 51"/>
            <p:cNvSpPr/>
            <p:nvPr/>
          </p:nvSpPr>
          <p:spPr>
            <a:xfrm>
              <a:off x="8382000" y="2743200"/>
              <a:ext cx="533400" cy="457200"/>
            </a:xfrm>
            <a:prstGeom prst="flowChartMagneticDisk">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893277" y="2801917"/>
              <a:ext cx="336323"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p>
          </p:txBody>
        </p:sp>
        <p:sp>
          <p:nvSpPr>
            <p:cNvPr id="54" name="Rectangle 53"/>
            <p:cNvSpPr/>
            <p:nvPr/>
          </p:nvSpPr>
          <p:spPr>
            <a:xfrm>
              <a:off x="6992227" y="1981200"/>
              <a:ext cx="2075573" cy="1447800"/>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09160" y="1947334"/>
              <a:ext cx="2151773" cy="750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b="1">
                  <a:solidFill>
                    <a:schemeClr val="accent4">
                      <a:lumMod val="75000"/>
                    </a:schemeClr>
                  </a:solidFill>
                </a:rPr>
                <a:t>Network/pathway </a:t>
              </a:r>
              <a:r>
                <a:rPr lang="en-US" sz="2000" b="1" dirty="0">
                  <a:solidFill>
                    <a:schemeClr val="accent4">
                      <a:lumMod val="75000"/>
                    </a:schemeClr>
                  </a:solidFill>
                </a:rPr>
                <a:t>Databases</a:t>
              </a:r>
            </a:p>
          </p:txBody>
        </p:sp>
        <p:sp>
          <p:nvSpPr>
            <p:cNvPr id="56" name="Left Arrow 55"/>
            <p:cNvSpPr/>
            <p:nvPr/>
          </p:nvSpPr>
          <p:spPr>
            <a:xfrm>
              <a:off x="5410200" y="3048000"/>
              <a:ext cx="1583267" cy="371222"/>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3941273" y="1453161"/>
            <a:ext cx="2580322" cy="369332"/>
          </a:xfrm>
          <a:prstGeom prst="rect">
            <a:avLst/>
          </a:prstGeom>
          <a:noFill/>
        </p:spPr>
        <p:txBody>
          <a:bodyPr wrap="none" rtlCol="0">
            <a:spAutoFit/>
          </a:bodyPr>
          <a:lstStyle/>
          <a:p>
            <a:r>
              <a:rPr lang="en-US" b="1" dirty="0">
                <a:solidFill>
                  <a:schemeClr val="accent1">
                    <a:lumMod val="75000"/>
                  </a:schemeClr>
                </a:solidFill>
              </a:rPr>
              <a:t>Gene Expression(Y:Label)</a:t>
            </a:r>
          </a:p>
        </p:txBody>
      </p:sp>
      <p:sp>
        <p:nvSpPr>
          <p:cNvPr id="13" name="TextBox 12"/>
          <p:cNvSpPr txBox="1"/>
          <p:nvPr/>
        </p:nvSpPr>
        <p:spPr>
          <a:xfrm>
            <a:off x="838200" y="1447800"/>
            <a:ext cx="2920479" cy="369332"/>
          </a:xfrm>
          <a:prstGeom prst="rect">
            <a:avLst/>
          </a:prstGeom>
          <a:noFill/>
        </p:spPr>
        <p:txBody>
          <a:bodyPr wrap="none" rtlCol="0">
            <a:spAutoFit/>
          </a:bodyPr>
          <a:lstStyle/>
          <a:p>
            <a:r>
              <a:rPr lang="en-US" b="1" dirty="0">
                <a:solidFill>
                  <a:schemeClr val="accent1">
                    <a:lumMod val="75000"/>
                  </a:schemeClr>
                </a:solidFill>
              </a:rPr>
              <a:t>Genetic Variants (X: Feature)</a:t>
            </a:r>
          </a:p>
        </p:txBody>
      </p:sp>
      <p:grpSp>
        <p:nvGrpSpPr>
          <p:cNvPr id="9" name="Group 192"/>
          <p:cNvGrpSpPr/>
          <p:nvPr/>
        </p:nvGrpSpPr>
        <p:grpSpPr>
          <a:xfrm>
            <a:off x="3886200" y="1862163"/>
            <a:ext cx="2138035" cy="881037"/>
            <a:chOff x="5715000" y="3276600"/>
            <a:chExt cx="3096851" cy="1981200"/>
          </a:xfrm>
        </p:grpSpPr>
        <p:grpSp>
          <p:nvGrpSpPr>
            <p:cNvPr id="10" name="Group 168"/>
            <p:cNvGrpSpPr/>
            <p:nvPr/>
          </p:nvGrpSpPr>
          <p:grpSpPr>
            <a:xfrm>
              <a:off x="5715000" y="3276600"/>
              <a:ext cx="2972261" cy="381000"/>
              <a:chOff x="5715000" y="3021980"/>
              <a:chExt cx="2972261" cy="920276"/>
            </a:xfrm>
          </p:grpSpPr>
          <p:cxnSp>
            <p:nvCxnSpPr>
              <p:cNvPr id="89" name="Straight Connector 88"/>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90" name="Freeform 89"/>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1" name="Group 174"/>
            <p:cNvGrpSpPr/>
            <p:nvPr/>
          </p:nvGrpSpPr>
          <p:grpSpPr>
            <a:xfrm>
              <a:off x="5715000" y="3523785"/>
              <a:ext cx="2982951" cy="435722"/>
              <a:chOff x="5715000" y="3523785"/>
              <a:chExt cx="2982951" cy="435722"/>
            </a:xfrm>
          </p:grpSpPr>
          <p:cxnSp>
            <p:nvCxnSpPr>
              <p:cNvPr id="87" name="Straight Connector 86"/>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Freeform 87"/>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4" name="Group 177"/>
            <p:cNvGrpSpPr/>
            <p:nvPr/>
          </p:nvGrpSpPr>
          <p:grpSpPr>
            <a:xfrm>
              <a:off x="5715000" y="3836020"/>
              <a:ext cx="2971800" cy="379141"/>
              <a:chOff x="5715000" y="3836020"/>
              <a:chExt cx="2971800" cy="379141"/>
            </a:xfrm>
          </p:grpSpPr>
          <p:cxnSp>
            <p:nvCxnSpPr>
              <p:cNvPr id="85" name="Straight Connector 84"/>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Freeform 85"/>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5" name="Group 183"/>
            <p:cNvGrpSpPr/>
            <p:nvPr/>
          </p:nvGrpSpPr>
          <p:grpSpPr>
            <a:xfrm>
              <a:off x="5791200" y="4396565"/>
              <a:ext cx="3020651" cy="404035"/>
              <a:chOff x="5791200" y="4320365"/>
              <a:chExt cx="3020651" cy="541567"/>
            </a:xfrm>
          </p:grpSpPr>
          <p:cxnSp>
            <p:nvCxnSpPr>
              <p:cNvPr id="83" name="Straight Connector 82"/>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Freeform 83"/>
              <p:cNvSpPr/>
              <p:nvPr/>
            </p:nvSpPr>
            <p:spPr>
              <a:xfrm>
                <a:off x="5865541"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6" name="Group 188"/>
            <p:cNvGrpSpPr/>
            <p:nvPr/>
          </p:nvGrpSpPr>
          <p:grpSpPr>
            <a:xfrm>
              <a:off x="5771138" y="4860073"/>
              <a:ext cx="2991862" cy="397727"/>
              <a:chOff x="5791200" y="4783873"/>
              <a:chExt cx="2991862" cy="613317"/>
            </a:xfrm>
          </p:grpSpPr>
          <p:cxnSp>
            <p:nvCxnSpPr>
              <p:cNvPr id="81" name="Straight Connector 80"/>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Freeform 81"/>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grpSp>
        <p:nvGrpSpPr>
          <p:cNvPr id="17" name="Group 32"/>
          <p:cNvGrpSpPr/>
          <p:nvPr/>
        </p:nvGrpSpPr>
        <p:grpSpPr>
          <a:xfrm>
            <a:off x="229997" y="1752600"/>
            <a:ext cx="3160645" cy="947233"/>
            <a:chOff x="304800" y="2426732"/>
            <a:chExt cx="3124200" cy="1611923"/>
          </a:xfrm>
        </p:grpSpPr>
        <p:sp>
          <p:nvSpPr>
            <p:cNvPr id="92" name="TextBox 91"/>
            <p:cNvSpPr txBox="1"/>
            <p:nvPr/>
          </p:nvSpPr>
          <p:spPr>
            <a:xfrm>
              <a:off x="418407" y="2426732"/>
              <a:ext cx="596527" cy="266345"/>
            </a:xfrm>
            <a:prstGeom prst="rect">
              <a:avLst/>
            </a:prstGeom>
            <a:noFill/>
            <a:ln>
              <a:noFill/>
            </a:ln>
          </p:spPr>
          <p:txBody>
            <a:bodyPr wrap="none" rtlCol="0">
              <a:spAutoFit/>
            </a:bodyPr>
            <a:lstStyle/>
            <a:p>
              <a:r>
                <a:rPr lang="en-US" sz="1200" dirty="0"/>
                <a:t>Sample_1</a:t>
              </a:r>
            </a:p>
          </p:txBody>
        </p:sp>
        <p:sp>
          <p:nvSpPr>
            <p:cNvPr id="93" name="TextBox 92"/>
            <p:cNvSpPr txBox="1"/>
            <p:nvPr/>
          </p:nvSpPr>
          <p:spPr>
            <a:xfrm>
              <a:off x="418407" y="2673271"/>
              <a:ext cx="596527" cy="266345"/>
            </a:xfrm>
            <a:prstGeom prst="rect">
              <a:avLst/>
            </a:prstGeom>
            <a:noFill/>
            <a:ln>
              <a:noFill/>
            </a:ln>
          </p:spPr>
          <p:txBody>
            <a:bodyPr wrap="none" rtlCol="0">
              <a:spAutoFit/>
            </a:bodyPr>
            <a:lstStyle/>
            <a:p>
              <a:r>
                <a:rPr lang="en-US" sz="1200" dirty="0"/>
                <a:t>Sample_2</a:t>
              </a:r>
            </a:p>
          </p:txBody>
        </p:sp>
        <p:sp>
          <p:nvSpPr>
            <p:cNvPr id="94" name="TextBox 93"/>
            <p:cNvSpPr txBox="1"/>
            <p:nvPr/>
          </p:nvSpPr>
          <p:spPr>
            <a:xfrm>
              <a:off x="418407" y="2939617"/>
              <a:ext cx="596527" cy="266345"/>
            </a:xfrm>
            <a:prstGeom prst="rect">
              <a:avLst/>
            </a:prstGeom>
            <a:noFill/>
            <a:ln>
              <a:noFill/>
            </a:ln>
          </p:spPr>
          <p:txBody>
            <a:bodyPr wrap="none" rtlCol="0">
              <a:spAutoFit/>
            </a:bodyPr>
            <a:lstStyle/>
            <a:p>
              <a:r>
                <a:rPr lang="en-US" sz="1200" dirty="0"/>
                <a:t>Sample_3</a:t>
              </a:r>
            </a:p>
          </p:txBody>
        </p:sp>
        <p:sp>
          <p:nvSpPr>
            <p:cNvPr id="95" name="TextBox 94"/>
            <p:cNvSpPr txBox="1"/>
            <p:nvPr/>
          </p:nvSpPr>
          <p:spPr>
            <a:xfrm>
              <a:off x="388721" y="3745578"/>
              <a:ext cx="597723" cy="266345"/>
            </a:xfrm>
            <a:prstGeom prst="rect">
              <a:avLst/>
            </a:prstGeom>
            <a:noFill/>
            <a:ln>
              <a:noFill/>
            </a:ln>
          </p:spPr>
          <p:txBody>
            <a:bodyPr wrap="none" rtlCol="0">
              <a:spAutoFit/>
            </a:bodyPr>
            <a:lstStyle/>
            <a:p>
              <a:r>
                <a:rPr lang="en-US" sz="1200" dirty="0" err="1"/>
                <a:t>Sample_n</a:t>
              </a:r>
              <a:endParaRPr lang="en-US" sz="1200" dirty="0"/>
            </a:p>
          </p:txBody>
        </p:sp>
        <p:sp>
          <p:nvSpPr>
            <p:cNvPr id="96" name="TextBox 95"/>
            <p:cNvSpPr txBox="1"/>
            <p:nvPr/>
          </p:nvSpPr>
          <p:spPr>
            <a:xfrm>
              <a:off x="304800" y="3452501"/>
              <a:ext cx="690930" cy="266345"/>
            </a:xfrm>
            <a:prstGeom prst="rect">
              <a:avLst/>
            </a:prstGeom>
            <a:noFill/>
            <a:ln>
              <a:noFill/>
            </a:ln>
          </p:spPr>
          <p:txBody>
            <a:bodyPr wrap="none" rtlCol="0">
              <a:spAutoFit/>
            </a:bodyPr>
            <a:lstStyle/>
            <a:p>
              <a:r>
                <a:rPr lang="en-US" sz="1200" dirty="0"/>
                <a:t>Sample_n-1</a:t>
              </a:r>
            </a:p>
          </p:txBody>
        </p:sp>
        <p:sp>
          <p:nvSpPr>
            <p:cNvPr id="97" name="Rectangle 96"/>
            <p:cNvSpPr/>
            <p:nvPr/>
          </p:nvSpPr>
          <p:spPr>
            <a:xfrm>
              <a:off x="528508" y="3159424"/>
              <a:ext cx="287525" cy="15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98" name="Straight Connector 97"/>
            <p:cNvCxnSpPr/>
            <p:nvPr/>
          </p:nvCxnSpPr>
          <p:spPr>
            <a:xfrm>
              <a:off x="1213658" y="257327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2574175" y="2500001"/>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0" name="Straight Connector 99"/>
            <p:cNvCxnSpPr/>
            <p:nvPr/>
          </p:nvCxnSpPr>
          <p:spPr>
            <a:xfrm>
              <a:off x="1213658" y="2793078"/>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213658" y="3086155"/>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2574175" y="3012886"/>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3" name="Straight Connector 102"/>
            <p:cNvCxnSpPr/>
            <p:nvPr/>
          </p:nvCxnSpPr>
          <p:spPr>
            <a:xfrm>
              <a:off x="1213658" y="359904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2574175" y="3525770"/>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5" name="Straight Connector 104"/>
            <p:cNvCxnSpPr/>
            <p:nvPr/>
          </p:nvCxnSpPr>
          <p:spPr>
            <a:xfrm>
              <a:off x="1213658" y="3965386"/>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1925782" y="3525770"/>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925782" y="3892117"/>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Isosceles Triangle 107"/>
            <p:cNvSpPr/>
            <p:nvPr/>
          </p:nvSpPr>
          <p:spPr>
            <a:xfrm flipH="1" flipV="1">
              <a:off x="31242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flipH="1" flipV="1">
              <a:off x="3124200" y="3505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Isosceles Triangle 109"/>
            <p:cNvSpPr/>
            <p:nvPr/>
          </p:nvSpPr>
          <p:spPr>
            <a:xfrm flipH="1" flipV="1">
              <a:off x="31242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Isosceles Triangle 110"/>
            <p:cNvSpPr/>
            <p:nvPr/>
          </p:nvSpPr>
          <p:spPr>
            <a:xfrm flipH="1" flipV="1">
              <a:off x="1752600" y="25146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p:cNvSpPr/>
            <p:nvPr/>
          </p:nvSpPr>
          <p:spPr>
            <a:xfrm flipH="1" flipV="1">
              <a:off x="17526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p:cNvSpPr/>
            <p:nvPr/>
          </p:nvSpPr>
          <p:spPr>
            <a:xfrm flipH="1" flipV="1">
              <a:off x="17526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447800" y="25146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4478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4478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447800" y="3886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2362200" y="2743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23622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3622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0" name="Picture 79" descr="UNCC_Logo_4c.jpg"/>
          <p:cNvPicPr>
            <a:picLocks noChangeAspect="1"/>
          </p:cNvPicPr>
          <p:nvPr/>
        </p:nvPicPr>
        <p:blipFill>
          <a:blip r:embed="rId6"/>
          <a:stretch>
            <a:fillRect/>
          </a:stretch>
        </p:blipFill>
        <p:spPr>
          <a:xfrm>
            <a:off x="0" y="1"/>
            <a:ext cx="1219200" cy="542544"/>
          </a:xfrm>
          <a:prstGeom prst="rect">
            <a:avLst/>
          </a:prstGeom>
        </p:spPr>
      </p:pic>
      <p:sp>
        <p:nvSpPr>
          <p:cNvPr id="122" name="Rectangle 121"/>
          <p:cNvSpPr/>
          <p:nvPr/>
        </p:nvSpPr>
        <p:spPr>
          <a:xfrm>
            <a:off x="152400" y="5726865"/>
            <a:ext cx="4738710" cy="1323439"/>
          </a:xfrm>
          <a:prstGeom prst="rect">
            <a:avLst/>
          </a:prstGeom>
        </p:spPr>
        <p:txBody>
          <a:bodyPr wrap="square">
            <a:spAutoFit/>
          </a:bodyPr>
          <a:lstStyle/>
          <a:p>
            <a:r>
              <a:rPr lang="en-US" sz="1600" dirty="0"/>
              <a:t>Chen X, Shi X, et. al. AISTATS 2012.</a:t>
            </a:r>
          </a:p>
          <a:p>
            <a:r>
              <a:rPr lang="en-US" sz="1600" dirty="0">
                <a:hlinkClick r:id="rId7"/>
              </a:rPr>
              <a:t>https://github.com/shilab/MTLasso2G</a:t>
            </a:r>
            <a:endParaRPr lang="en-US" sz="1600" b="1" dirty="0"/>
          </a:p>
          <a:p>
            <a:r>
              <a:rPr lang="en-US" sz="1600" dirty="0"/>
              <a:t>Tang Z, et al.  Bioinformatics 2017.</a:t>
            </a:r>
          </a:p>
          <a:p>
            <a:r>
              <a:rPr lang="en-US" sz="1600" dirty="0">
                <a:hlinkClick r:id="rId8"/>
              </a:rPr>
              <a:t>http://www.ssg.uab.edu/bhglm/</a:t>
            </a:r>
            <a:endParaRPr lang="en-US" sz="1600" dirty="0"/>
          </a:p>
          <a:p>
            <a:endParaRPr lang="en-US" sz="1600" dirty="0"/>
          </a:p>
        </p:txBody>
      </p:sp>
      <p:pic>
        <p:nvPicPr>
          <p:cNvPr id="18" name="Picture 17"/>
          <p:cNvPicPr>
            <a:picLocks noChangeAspect="1"/>
          </p:cNvPicPr>
          <p:nvPr/>
        </p:nvPicPr>
        <p:blipFill>
          <a:blip r:embed="rId9"/>
          <a:stretch>
            <a:fillRect/>
          </a:stretch>
        </p:blipFill>
        <p:spPr>
          <a:xfrm>
            <a:off x="3505199" y="5825625"/>
            <a:ext cx="5278967" cy="578348"/>
          </a:xfrm>
          <a:prstGeom prst="rect">
            <a:avLst/>
          </a:prstGeom>
        </p:spPr>
      </p:pic>
    </p:spTree>
    <p:extLst>
      <p:ext uri="{BB962C8B-B14F-4D97-AF65-F5344CB8AC3E}">
        <p14:creationId xmlns:p14="http://schemas.microsoft.com/office/powerpoint/2010/main" val="3320585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 of early human Migrations</a:t>
            </a:r>
            <a:br>
              <a:rPr lang="en-US" dirty="0"/>
            </a:br>
            <a:r>
              <a:rPr lang="en-US" dirty="0"/>
              <a:t>“Out-of-Africa”</a:t>
            </a:r>
          </a:p>
        </p:txBody>
      </p:sp>
      <p:pic>
        <p:nvPicPr>
          <p:cNvPr id="5" name="Content Placeholder 4"/>
          <p:cNvPicPr>
            <a:picLocks noGrp="1" noChangeAspect="1"/>
          </p:cNvPicPr>
          <p:nvPr>
            <p:ph idx="1"/>
          </p:nvPr>
        </p:nvPicPr>
        <p:blipFill>
          <a:blip r:embed="rId3"/>
          <a:srcRect t="3393" b="3393"/>
          <a:stretch>
            <a:fillRect/>
          </a:stretch>
        </p:blipFill>
        <p:spPr>
          <a:xfrm>
            <a:off x="457200" y="1600201"/>
            <a:ext cx="7775388" cy="4276164"/>
          </a:xfrm>
        </p:spPr>
      </p:pic>
      <p:sp>
        <p:nvSpPr>
          <p:cNvPr id="6" name="Rectangle 5"/>
          <p:cNvSpPr/>
          <p:nvPr/>
        </p:nvSpPr>
        <p:spPr>
          <a:xfrm>
            <a:off x="1550215" y="4869755"/>
            <a:ext cx="4572000" cy="1077218"/>
          </a:xfrm>
          <a:prstGeom prst="rect">
            <a:avLst/>
          </a:prstGeom>
        </p:spPr>
        <p:txBody>
          <a:bodyPr>
            <a:spAutoFit/>
          </a:bodyPr>
          <a:lstStyle/>
          <a:p>
            <a:endParaRPr lang="en-US" sz="1600" dirty="0"/>
          </a:p>
          <a:p>
            <a:r>
              <a:rPr lang="en-US" sz="1600" dirty="0"/>
              <a:t>Homo sapiens (model humans)</a:t>
            </a:r>
          </a:p>
          <a:p>
            <a:r>
              <a:rPr lang="en-US" sz="1600" dirty="0"/>
              <a:t>Neanderthals (extinct human)</a:t>
            </a:r>
          </a:p>
          <a:p>
            <a:r>
              <a:rPr lang="en-US" sz="1600" dirty="0"/>
              <a:t>Early Hominids (early humans)</a:t>
            </a:r>
          </a:p>
        </p:txBody>
      </p:sp>
      <p:sp>
        <p:nvSpPr>
          <p:cNvPr id="7" name="TextBox 6"/>
          <p:cNvSpPr txBox="1"/>
          <p:nvPr/>
        </p:nvSpPr>
        <p:spPr>
          <a:xfrm>
            <a:off x="2757484" y="5931595"/>
            <a:ext cx="6282389" cy="338554"/>
          </a:xfrm>
          <a:prstGeom prst="rect">
            <a:avLst/>
          </a:prstGeom>
          <a:noFill/>
        </p:spPr>
        <p:txBody>
          <a:bodyPr wrap="none" rtlCol="0">
            <a:spAutoFit/>
          </a:bodyPr>
          <a:lstStyle/>
          <a:p>
            <a:r>
              <a:rPr lang="en-US" sz="1600" dirty="0"/>
              <a:t>http://</a:t>
            </a:r>
            <a:r>
              <a:rPr lang="en-US" sz="1600" dirty="0" err="1"/>
              <a:t>en.wikipedia.org</a:t>
            </a:r>
            <a:r>
              <a:rPr lang="en-US" sz="1600" dirty="0"/>
              <a:t>/wiki/</a:t>
            </a:r>
            <a:r>
              <a:rPr lang="en-US" sz="1600" dirty="0" err="1"/>
              <a:t>Recent_African_origin_of_modern_humans</a:t>
            </a:r>
            <a:endParaRPr lang="en-US" sz="1600" dirty="0"/>
          </a:p>
        </p:txBody>
      </p:sp>
      <p:sp>
        <p:nvSpPr>
          <p:cNvPr id="14"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5</a:t>
            </a:fld>
            <a:endParaRPr lang="en-US" dirty="0"/>
          </a:p>
        </p:txBody>
      </p:sp>
    </p:spTree>
    <p:extLst>
      <p:ext uri="{BB962C8B-B14F-4D97-AF65-F5344CB8AC3E}">
        <p14:creationId xmlns:p14="http://schemas.microsoft.com/office/powerpoint/2010/main" val="3987918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152400"/>
            <a:ext cx="7239000" cy="1143000"/>
          </a:xfrm>
          <a:prstGeom prst="rect">
            <a:avLst/>
          </a:prstGeom>
        </p:spPr>
        <p:txBody>
          <a:bodyPr/>
          <a:lstStyle/>
          <a:p>
            <a:r>
              <a:rPr lang="en-US" sz="3600" dirty="0"/>
              <a:t>Genetic Variants</a:t>
            </a:r>
          </a:p>
        </p:txBody>
      </p:sp>
      <p:sp>
        <p:nvSpPr>
          <p:cNvPr id="56" name="Content Placeholder 2"/>
          <p:cNvSpPr>
            <a:spLocks noGrp="1"/>
          </p:cNvSpPr>
          <p:nvPr>
            <p:ph idx="1"/>
          </p:nvPr>
        </p:nvSpPr>
        <p:spPr>
          <a:xfrm>
            <a:off x="457200" y="1524000"/>
            <a:ext cx="8229600" cy="4525963"/>
          </a:xfrm>
        </p:spPr>
        <p:txBody>
          <a:bodyPr/>
          <a:lstStyle/>
          <a:p>
            <a:r>
              <a:rPr lang="en-US" sz="2000" dirty="0"/>
              <a:t>Single Nucleotide Polymorphisms (SNPs, over a hundred million, ~0.1% genetic difference)</a:t>
            </a:r>
          </a:p>
          <a:p>
            <a:pPr lvl="1"/>
            <a:r>
              <a:rPr lang="en-US" sz="1800" dirty="0"/>
              <a:t>1bp</a:t>
            </a:r>
          </a:p>
          <a:p>
            <a:r>
              <a:rPr lang="en-US" altLang="zh-TW" sz="2000" dirty="0"/>
              <a:t>Small Insertions and Deletions (INDELs, tens of millions, ~0.2-0.3%)</a:t>
            </a:r>
          </a:p>
          <a:p>
            <a:pPr lvl="1"/>
            <a:r>
              <a:rPr lang="en-US" altLang="zh-TW" sz="1800" dirty="0"/>
              <a:t>Multiple base pairs (1bp ~ 50bp, arbitrary)</a:t>
            </a:r>
          </a:p>
          <a:p>
            <a:r>
              <a:rPr lang="en-US" altLang="zh-TW" sz="2000" dirty="0"/>
              <a:t>Structural Variants (SVs, ~100 thousand, ~0.6-0.7% genetic difference)</a:t>
            </a:r>
          </a:p>
          <a:p>
            <a:pPr lvl="1"/>
            <a:r>
              <a:rPr lang="en-US" altLang="zh-TW" sz="1800" dirty="0"/>
              <a:t>A large number of base pairs (50bp+, arbitrary) </a:t>
            </a:r>
          </a:p>
          <a:p>
            <a:pPr lvl="1"/>
            <a:r>
              <a:rPr lang="en-US" altLang="zh-TW" sz="1800" dirty="0"/>
              <a:t>Encompasses:</a:t>
            </a:r>
          </a:p>
          <a:p>
            <a:pPr lvl="2"/>
            <a:r>
              <a:rPr lang="en-US" altLang="zh-TW" sz="1600" dirty="0"/>
              <a:t>Copy number variants (CNVs: Deletions, Duplications, Insertions)</a:t>
            </a:r>
          </a:p>
          <a:p>
            <a:pPr lvl="2"/>
            <a:r>
              <a:rPr lang="en-US" altLang="zh-TW" sz="1600" dirty="0"/>
              <a:t>Balanced events (Inversions, Translocations)</a:t>
            </a:r>
          </a:p>
          <a:p>
            <a:pPr>
              <a:buNone/>
            </a:pPr>
            <a:endParaRPr lang="en-US" altLang="zh-TW" sz="1800" dirty="0"/>
          </a:p>
          <a:p>
            <a:endParaRPr lang="en-US" sz="1800" dirty="0"/>
          </a:p>
          <a:p>
            <a:endParaRPr lang="en-US" sz="2800" dirty="0"/>
          </a:p>
        </p:txBody>
      </p:sp>
      <p:grpSp>
        <p:nvGrpSpPr>
          <p:cNvPr id="2" name="Group 106"/>
          <p:cNvGrpSpPr/>
          <p:nvPr/>
        </p:nvGrpSpPr>
        <p:grpSpPr>
          <a:xfrm>
            <a:off x="5867400" y="838200"/>
            <a:ext cx="2209801" cy="718458"/>
            <a:chOff x="5921021" y="2057400"/>
            <a:chExt cx="2537179" cy="718458"/>
          </a:xfrm>
        </p:grpSpPr>
        <p:grpSp>
          <p:nvGrpSpPr>
            <p:cNvPr id="3" name="Group 26"/>
            <p:cNvGrpSpPr>
              <a:grpSpLocks/>
            </p:cNvGrpSpPr>
            <p:nvPr/>
          </p:nvGrpSpPr>
          <p:grpSpPr bwMode="auto">
            <a:xfrm>
              <a:off x="5921021" y="2057400"/>
              <a:ext cx="2537179" cy="685800"/>
              <a:chOff x="1794932" y="1162050"/>
              <a:chExt cx="2700868" cy="742950"/>
            </a:xfrm>
          </p:grpSpPr>
          <p:sp>
            <p:nvSpPr>
              <p:cNvPr id="81" name="Rounded Rectangle 80"/>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Rounded Rectangle 81"/>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TextBox 22"/>
              <p:cNvSpPr txBox="1">
                <a:spLocks noChangeArrowheads="1"/>
              </p:cNvSpPr>
              <p:nvPr/>
            </p:nvSpPr>
            <p:spPr bwMode="auto">
              <a:xfrm>
                <a:off x="1873400"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84" name="TextBox 23"/>
              <p:cNvSpPr txBox="1">
                <a:spLocks noChangeArrowheads="1"/>
              </p:cNvSpPr>
              <p:nvPr/>
            </p:nvSpPr>
            <p:spPr bwMode="auto">
              <a:xfrm>
                <a:off x="1794932"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85" name="TextBox 24"/>
              <p:cNvSpPr txBox="1">
                <a:spLocks noChangeArrowheads="1"/>
              </p:cNvSpPr>
              <p:nvPr/>
            </p:nvSpPr>
            <p:spPr bwMode="auto">
              <a:xfrm>
                <a:off x="3035710" y="1162050"/>
                <a:ext cx="345039" cy="400110"/>
              </a:xfrm>
              <a:prstGeom prst="rect">
                <a:avLst/>
              </a:prstGeom>
              <a:noFill/>
              <a:ln w="9525">
                <a:noFill/>
                <a:miter lim="800000"/>
                <a:headEnd/>
                <a:tailEnd/>
              </a:ln>
            </p:spPr>
            <p:txBody>
              <a:bodyPr wrap="none">
                <a:spAutoFit/>
              </a:bodyPr>
              <a:lstStyle/>
              <a:p>
                <a:r>
                  <a:rPr lang="en-US" b="1" dirty="0">
                    <a:solidFill>
                      <a:srgbClr val="FFC000"/>
                    </a:solidFill>
                    <a:latin typeface="Calibri" pitchFamily="34" charset="0"/>
                  </a:rPr>
                  <a:t>A</a:t>
                </a:r>
              </a:p>
            </p:txBody>
          </p:sp>
        </p:grpSp>
        <p:sp>
          <p:nvSpPr>
            <p:cNvPr id="86" name="TextBox 24"/>
            <p:cNvSpPr txBox="1">
              <a:spLocks noChangeArrowheads="1"/>
            </p:cNvSpPr>
            <p:nvPr/>
          </p:nvSpPr>
          <p:spPr bwMode="auto">
            <a:xfrm>
              <a:off x="7086600" y="2406526"/>
              <a:ext cx="351901" cy="369332"/>
            </a:xfrm>
            <a:prstGeom prst="rect">
              <a:avLst/>
            </a:prstGeom>
            <a:noFill/>
            <a:ln w="9525">
              <a:noFill/>
              <a:miter lim="800000"/>
              <a:headEnd/>
              <a:tailEnd/>
            </a:ln>
          </p:spPr>
          <p:txBody>
            <a:bodyPr wrap="none">
              <a:spAutoFit/>
            </a:bodyPr>
            <a:lstStyle/>
            <a:p>
              <a:r>
                <a:rPr lang="en-US" b="1" dirty="0">
                  <a:solidFill>
                    <a:srgbClr val="FF0000"/>
                  </a:solidFill>
                  <a:latin typeface="Calibri" pitchFamily="34" charset="0"/>
                </a:rPr>
                <a:t>C</a:t>
              </a:r>
            </a:p>
          </p:txBody>
        </p:sp>
      </p:grpSp>
      <p:grpSp>
        <p:nvGrpSpPr>
          <p:cNvPr id="5" name="Group 2"/>
          <p:cNvGrpSpPr/>
          <p:nvPr/>
        </p:nvGrpSpPr>
        <p:grpSpPr>
          <a:xfrm>
            <a:off x="-76200" y="5181600"/>
            <a:ext cx="6864927" cy="990600"/>
            <a:chOff x="-76200" y="5181600"/>
            <a:chExt cx="6864927" cy="990600"/>
          </a:xfrm>
        </p:grpSpPr>
        <p:grpSp>
          <p:nvGrpSpPr>
            <p:cNvPr id="6" name="Group 26"/>
            <p:cNvGrpSpPr>
              <a:grpSpLocks/>
            </p:cNvGrpSpPr>
            <p:nvPr/>
          </p:nvGrpSpPr>
          <p:grpSpPr bwMode="auto">
            <a:xfrm>
              <a:off x="-76200" y="5257800"/>
              <a:ext cx="2362200" cy="914400"/>
              <a:chOff x="1981200" y="914400"/>
              <a:chExt cx="2514600" cy="990600"/>
            </a:xfrm>
          </p:grpSpPr>
          <p:sp>
            <p:nvSpPr>
              <p:cNvPr id="58" name="Rounded Rectangle 57"/>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Rounded Rectangle 58"/>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Rectangle 59"/>
              <p:cNvSpPr/>
              <p:nvPr/>
            </p:nvSpPr>
            <p:spPr>
              <a:xfrm>
                <a:off x="3276600" y="1292225"/>
                <a:ext cx="7620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cxnSp>
            <p:nvCxnSpPr>
              <p:cNvPr id="61" name="Straight Arrow Connector 60"/>
              <p:cNvCxnSpPr>
                <a:endCxn id="59" idx="0"/>
              </p:cNvCxnSpPr>
              <p:nvPr/>
            </p:nvCxnSpPr>
            <p:spPr>
              <a:xfrm>
                <a:off x="3276600" y="1444625"/>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9" idx="0"/>
              </p:cNvCxnSpPr>
              <p:nvPr/>
            </p:nvCxnSpPr>
            <p:spPr>
              <a:xfrm rot="10800000" flipV="1">
                <a:off x="3581400" y="1443038"/>
                <a:ext cx="473075" cy="230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TextBox 22"/>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64" name="TextBox 23"/>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65" name="TextBox 24"/>
              <p:cNvSpPr txBox="1">
                <a:spLocks noChangeArrowheads="1"/>
              </p:cNvSpPr>
              <p:nvPr/>
            </p:nvSpPr>
            <p:spPr bwMode="auto">
              <a:xfrm>
                <a:off x="3048000" y="914400"/>
                <a:ext cx="983346" cy="369332"/>
              </a:xfrm>
              <a:prstGeom prst="rect">
                <a:avLst/>
              </a:prstGeom>
              <a:noFill/>
              <a:ln w="9525">
                <a:noFill/>
                <a:miter lim="800000"/>
                <a:headEnd/>
                <a:tailEnd/>
              </a:ln>
            </p:spPr>
            <p:txBody>
              <a:bodyPr wrap="none">
                <a:spAutoFit/>
              </a:bodyPr>
              <a:lstStyle/>
              <a:p>
                <a:r>
                  <a:rPr lang="en-US">
                    <a:latin typeface="Calibri" pitchFamily="34" charset="0"/>
                  </a:rPr>
                  <a:t>Deletion</a:t>
                </a:r>
              </a:p>
            </p:txBody>
          </p:sp>
        </p:grpSp>
        <p:grpSp>
          <p:nvGrpSpPr>
            <p:cNvPr id="7" name="Group 93"/>
            <p:cNvGrpSpPr>
              <a:grpSpLocks/>
            </p:cNvGrpSpPr>
            <p:nvPr/>
          </p:nvGrpSpPr>
          <p:grpSpPr bwMode="auto">
            <a:xfrm>
              <a:off x="2286000" y="5257800"/>
              <a:ext cx="2362200" cy="914400"/>
              <a:chOff x="1981200" y="2209800"/>
              <a:chExt cx="2514600" cy="990600"/>
            </a:xfrm>
          </p:grpSpPr>
          <p:grpSp>
            <p:nvGrpSpPr>
              <p:cNvPr id="8" name="Group 48"/>
              <p:cNvGrpSpPr>
                <a:grpSpLocks/>
              </p:cNvGrpSpPr>
              <p:nvPr/>
            </p:nvGrpSpPr>
            <p:grpSpPr bwMode="auto">
              <a:xfrm>
                <a:off x="1981200" y="2209800"/>
                <a:ext cx="2514600" cy="990600"/>
                <a:chOff x="1981200" y="914400"/>
                <a:chExt cx="2514600" cy="990600"/>
              </a:xfrm>
            </p:grpSpPr>
            <p:sp>
              <p:nvSpPr>
                <p:cNvPr id="72" name="Rounded Rectangle 71"/>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Rounded Rectangle 72"/>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 name="Rectangle 73"/>
                <p:cNvSpPr/>
                <p:nvPr/>
              </p:nvSpPr>
              <p:spPr>
                <a:xfrm>
                  <a:off x="3276600" y="12954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cxnSp>
              <p:nvCxnSpPr>
                <p:cNvPr id="75" name="Straight Arrow Connector 74"/>
                <p:cNvCxnSpPr/>
                <p:nvPr/>
              </p:nvCxnSpPr>
              <p:spPr>
                <a:xfrm rot="5400000">
                  <a:off x="3046412" y="1446213"/>
                  <a:ext cx="231775"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0800000" flipV="1">
                  <a:off x="3432175" y="1433513"/>
                  <a:ext cx="239713" cy="2397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7" name="TextBox 54"/>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dirty="0">
                      <a:latin typeface="Calibri" pitchFamily="34" charset="0"/>
                    </a:rPr>
                    <a:t>Ref.</a:t>
                  </a:r>
                </a:p>
              </p:txBody>
            </p:sp>
            <p:sp>
              <p:nvSpPr>
                <p:cNvPr id="78" name="TextBox 55"/>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a:latin typeface="Calibri" pitchFamily="34" charset="0"/>
                    </a:rPr>
                    <a:t>Sample</a:t>
                  </a:r>
                </a:p>
              </p:txBody>
            </p:sp>
            <p:sp>
              <p:nvSpPr>
                <p:cNvPr id="79" name="TextBox 56"/>
                <p:cNvSpPr txBox="1">
                  <a:spLocks noChangeArrowheads="1"/>
                </p:cNvSpPr>
                <p:nvPr/>
              </p:nvSpPr>
              <p:spPr bwMode="auto">
                <a:xfrm>
                  <a:off x="3048000" y="914400"/>
                  <a:ext cx="1254639" cy="369332"/>
                </a:xfrm>
                <a:prstGeom prst="rect">
                  <a:avLst/>
                </a:prstGeom>
                <a:noFill/>
                <a:ln w="9525">
                  <a:noFill/>
                  <a:miter lim="800000"/>
                  <a:headEnd/>
                  <a:tailEnd/>
                </a:ln>
              </p:spPr>
              <p:txBody>
                <a:bodyPr wrap="none">
                  <a:spAutoFit/>
                </a:bodyPr>
                <a:lstStyle/>
                <a:p>
                  <a:r>
                    <a:rPr lang="en-US" dirty="0">
                      <a:latin typeface="Calibri" pitchFamily="34" charset="0"/>
                    </a:rPr>
                    <a:t>Duplication</a:t>
                  </a:r>
                </a:p>
              </p:txBody>
            </p:sp>
          </p:grpSp>
          <p:sp>
            <p:nvSpPr>
              <p:cNvPr id="68" name="Rectangle 67"/>
              <p:cNvSpPr/>
              <p:nvPr/>
            </p:nvSpPr>
            <p:spPr>
              <a:xfrm>
                <a:off x="3048000" y="29718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69" name="Rectangle 68"/>
              <p:cNvSpPr/>
              <p:nvPr/>
            </p:nvSpPr>
            <p:spPr>
              <a:xfrm>
                <a:off x="3657600" y="29718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cxnSp>
            <p:nvCxnSpPr>
              <p:cNvPr id="70" name="Straight Arrow Connector 69"/>
              <p:cNvCxnSpPr/>
              <p:nvPr/>
            </p:nvCxnSpPr>
            <p:spPr>
              <a:xfrm>
                <a:off x="3305175" y="2743200"/>
                <a:ext cx="366713" cy="211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671888" y="2728913"/>
                <a:ext cx="3937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 27"/>
            <p:cNvGrpSpPr>
              <a:grpSpLocks/>
            </p:cNvGrpSpPr>
            <p:nvPr/>
          </p:nvGrpSpPr>
          <p:grpSpPr bwMode="auto">
            <a:xfrm>
              <a:off x="4572000" y="5181600"/>
              <a:ext cx="2216727" cy="990600"/>
              <a:chOff x="1981200" y="914400"/>
              <a:chExt cx="2522482" cy="990600"/>
            </a:xfrm>
          </p:grpSpPr>
          <p:sp>
            <p:nvSpPr>
              <p:cNvPr id="88" name="Rounded Rectangle 87"/>
              <p:cNvSpPr/>
              <p:nvPr/>
            </p:nvSpPr>
            <p:spPr>
              <a:xfrm>
                <a:off x="2674883" y="1292225"/>
                <a:ext cx="1828799"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 name="Rounded Rectangle 88"/>
              <p:cNvSpPr/>
              <p:nvPr/>
            </p:nvSpPr>
            <p:spPr>
              <a:xfrm>
                <a:off x="2674883" y="1673225"/>
                <a:ext cx="1828799"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Rectangle 89"/>
              <p:cNvSpPr/>
              <p:nvPr/>
            </p:nvSpPr>
            <p:spPr>
              <a:xfrm>
                <a:off x="3276600" y="1676400"/>
                <a:ext cx="762000" cy="152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1" name="Straight Arrow Connector 90"/>
              <p:cNvCxnSpPr>
                <a:stCxn id="88" idx="2"/>
              </p:cNvCxnSpPr>
              <p:nvPr/>
            </p:nvCxnSpPr>
            <p:spPr>
              <a:xfrm rot="5400000">
                <a:off x="3317820" y="1389062"/>
                <a:ext cx="215900" cy="327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8" idx="2"/>
              </p:cNvCxnSpPr>
              <p:nvPr/>
            </p:nvCxnSpPr>
            <p:spPr>
              <a:xfrm rot="16200000" flipH="1">
                <a:off x="3704376" y="1329532"/>
                <a:ext cx="230188" cy="460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33"/>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94" name="TextBox 34"/>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a:latin typeface="Calibri" pitchFamily="34" charset="0"/>
                  </a:rPr>
                  <a:t>Sample</a:t>
                </a:r>
              </a:p>
            </p:txBody>
          </p:sp>
          <p:sp>
            <p:nvSpPr>
              <p:cNvPr id="95" name="TextBox 35"/>
              <p:cNvSpPr txBox="1">
                <a:spLocks noChangeArrowheads="1"/>
              </p:cNvSpPr>
              <p:nvPr/>
            </p:nvSpPr>
            <p:spPr bwMode="auto">
              <a:xfrm>
                <a:off x="3048000" y="914400"/>
                <a:ext cx="1023037" cy="369332"/>
              </a:xfrm>
              <a:prstGeom prst="rect">
                <a:avLst/>
              </a:prstGeom>
              <a:noFill/>
              <a:ln w="9525">
                <a:noFill/>
                <a:miter lim="800000"/>
                <a:headEnd/>
                <a:tailEnd/>
              </a:ln>
            </p:spPr>
            <p:txBody>
              <a:bodyPr wrap="none">
                <a:spAutoFit/>
              </a:bodyPr>
              <a:lstStyle/>
              <a:p>
                <a:r>
                  <a:rPr lang="en-US">
                    <a:latin typeface="Calibri" pitchFamily="34" charset="0"/>
                  </a:rPr>
                  <a:t>Insertion</a:t>
                </a:r>
              </a:p>
            </p:txBody>
          </p:sp>
        </p:grpSp>
      </p:grpSp>
      <p:grpSp>
        <p:nvGrpSpPr>
          <p:cNvPr id="10" name="Group 107"/>
          <p:cNvGrpSpPr/>
          <p:nvPr/>
        </p:nvGrpSpPr>
        <p:grpSpPr>
          <a:xfrm>
            <a:off x="6629400" y="1828800"/>
            <a:ext cx="2209801" cy="704057"/>
            <a:chOff x="5921021" y="2084347"/>
            <a:chExt cx="2537179" cy="704057"/>
          </a:xfrm>
        </p:grpSpPr>
        <p:grpSp>
          <p:nvGrpSpPr>
            <p:cNvPr id="11" name="Group 26"/>
            <p:cNvGrpSpPr>
              <a:grpSpLocks/>
            </p:cNvGrpSpPr>
            <p:nvPr/>
          </p:nvGrpSpPr>
          <p:grpSpPr bwMode="auto">
            <a:xfrm>
              <a:off x="5921021" y="2084347"/>
              <a:ext cx="2537179" cy="658852"/>
              <a:chOff x="1794932" y="1191243"/>
              <a:chExt cx="2700868" cy="713757"/>
            </a:xfrm>
          </p:grpSpPr>
          <p:sp>
            <p:nvSpPr>
              <p:cNvPr id="111" name="Rounded Rectangle 110"/>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Rounded Rectangle 111"/>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TextBox 22"/>
              <p:cNvSpPr txBox="1">
                <a:spLocks noChangeArrowheads="1"/>
              </p:cNvSpPr>
              <p:nvPr/>
            </p:nvSpPr>
            <p:spPr bwMode="auto">
              <a:xfrm>
                <a:off x="1873400"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114" name="TextBox 23"/>
              <p:cNvSpPr txBox="1">
                <a:spLocks noChangeArrowheads="1"/>
              </p:cNvSpPr>
              <p:nvPr/>
            </p:nvSpPr>
            <p:spPr bwMode="auto">
              <a:xfrm>
                <a:off x="1794932"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115" name="TextBox 24"/>
              <p:cNvSpPr txBox="1">
                <a:spLocks noChangeArrowheads="1"/>
              </p:cNvSpPr>
              <p:nvPr/>
            </p:nvSpPr>
            <p:spPr bwMode="auto">
              <a:xfrm>
                <a:off x="3035710" y="1191243"/>
                <a:ext cx="378522" cy="366767"/>
              </a:xfrm>
              <a:prstGeom prst="rect">
                <a:avLst/>
              </a:prstGeom>
              <a:noFill/>
              <a:ln w="9525">
                <a:noFill/>
                <a:miter lim="800000"/>
                <a:headEnd/>
                <a:tailEnd/>
              </a:ln>
            </p:spPr>
            <p:txBody>
              <a:bodyPr wrap="none">
                <a:spAutoFit/>
              </a:bodyPr>
              <a:lstStyle/>
              <a:p>
                <a:r>
                  <a:rPr lang="en-US" sz="1600" b="1" dirty="0">
                    <a:solidFill>
                      <a:srgbClr val="FFC000"/>
                    </a:solidFill>
                    <a:latin typeface="Calibri" pitchFamily="34" charset="0"/>
                  </a:rPr>
                  <a:t>A</a:t>
                </a:r>
              </a:p>
            </p:txBody>
          </p:sp>
        </p:grpSp>
        <p:sp>
          <p:nvSpPr>
            <p:cNvPr id="110" name="TextBox 24"/>
            <p:cNvSpPr txBox="1">
              <a:spLocks noChangeArrowheads="1"/>
            </p:cNvSpPr>
            <p:nvPr/>
          </p:nvSpPr>
          <p:spPr bwMode="auto">
            <a:xfrm>
              <a:off x="6867086" y="2449850"/>
              <a:ext cx="591533" cy="338554"/>
            </a:xfrm>
            <a:prstGeom prst="rect">
              <a:avLst/>
            </a:prstGeom>
            <a:noFill/>
            <a:ln w="9525">
              <a:noFill/>
              <a:miter lim="800000"/>
              <a:headEnd/>
              <a:tailEnd/>
            </a:ln>
          </p:spPr>
          <p:txBody>
            <a:bodyPr wrap="none">
              <a:spAutoFit/>
            </a:bodyPr>
            <a:lstStyle/>
            <a:p>
              <a:r>
                <a:rPr lang="en-US" sz="1600" b="1" dirty="0">
                  <a:solidFill>
                    <a:srgbClr val="FF0000"/>
                  </a:solidFill>
                  <a:latin typeface="Calibri" pitchFamily="34" charset="0"/>
                </a:rPr>
                <a:t>TC</a:t>
              </a:r>
              <a:r>
                <a:rPr lang="en-US" sz="1600" b="1" dirty="0">
                  <a:solidFill>
                    <a:srgbClr val="FFC000"/>
                  </a:solidFill>
                  <a:latin typeface="Calibri" pitchFamily="34" charset="0"/>
                </a:rPr>
                <a:t>A</a:t>
              </a:r>
            </a:p>
          </p:txBody>
        </p:sp>
      </p:grpSp>
      <p:grpSp>
        <p:nvGrpSpPr>
          <p:cNvPr id="12" name="Group 14"/>
          <p:cNvGrpSpPr/>
          <p:nvPr/>
        </p:nvGrpSpPr>
        <p:grpSpPr>
          <a:xfrm>
            <a:off x="6724017" y="3536547"/>
            <a:ext cx="2384018" cy="2665535"/>
            <a:chOff x="6724017" y="3506665"/>
            <a:chExt cx="2384018" cy="2665535"/>
          </a:xfrm>
        </p:grpSpPr>
        <p:grpSp>
          <p:nvGrpSpPr>
            <p:cNvPr id="13" name="Group 94"/>
            <p:cNvGrpSpPr>
              <a:grpSpLocks/>
            </p:cNvGrpSpPr>
            <p:nvPr/>
          </p:nvGrpSpPr>
          <p:grpSpPr bwMode="auto">
            <a:xfrm>
              <a:off x="6724017" y="5181600"/>
              <a:ext cx="2267583" cy="990600"/>
              <a:chOff x="4963447" y="2209800"/>
              <a:chExt cx="2580353" cy="990600"/>
            </a:xfrm>
          </p:grpSpPr>
          <p:grpSp>
            <p:nvGrpSpPr>
              <p:cNvPr id="14" name="Group 77"/>
              <p:cNvGrpSpPr>
                <a:grpSpLocks/>
              </p:cNvGrpSpPr>
              <p:nvPr/>
            </p:nvGrpSpPr>
            <p:grpSpPr bwMode="auto">
              <a:xfrm>
                <a:off x="4963447" y="2209800"/>
                <a:ext cx="2580353" cy="990600"/>
                <a:chOff x="1915447" y="914400"/>
                <a:chExt cx="2580353" cy="990600"/>
              </a:xfrm>
            </p:grpSpPr>
            <p:sp>
              <p:nvSpPr>
                <p:cNvPr id="99" name="Rounded Rectangle 98"/>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 name="Rounded Rectangle 99"/>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Rectangle 100"/>
                <p:cNvSpPr/>
                <p:nvPr/>
              </p:nvSpPr>
              <p:spPr>
                <a:xfrm>
                  <a:off x="3276600" y="1295400"/>
                  <a:ext cx="381000" cy="152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2" name="Straight Arrow Connector 101"/>
                <p:cNvCxnSpPr/>
                <p:nvPr/>
              </p:nvCxnSpPr>
              <p:spPr>
                <a:xfrm>
                  <a:off x="3276600" y="1444625"/>
                  <a:ext cx="385763"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rot="10800000" flipV="1">
                  <a:off x="3282950" y="1433513"/>
                  <a:ext cx="388938" cy="225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 name="TextBox 83"/>
                <p:cNvSpPr txBox="1">
                  <a:spLocks noChangeArrowheads="1"/>
                </p:cNvSpPr>
                <p:nvPr/>
              </p:nvSpPr>
              <p:spPr bwMode="auto">
                <a:xfrm>
                  <a:off x="2039920" y="1216223"/>
                  <a:ext cx="533401" cy="307777"/>
                </a:xfrm>
                <a:prstGeom prst="rect">
                  <a:avLst/>
                </a:prstGeom>
                <a:noFill/>
                <a:ln w="9525">
                  <a:noFill/>
                  <a:miter lim="800000"/>
                  <a:headEnd/>
                  <a:tailEnd/>
                </a:ln>
              </p:spPr>
              <p:txBody>
                <a:bodyPr wrap="square">
                  <a:spAutoFit/>
                </a:bodyPr>
                <a:lstStyle/>
                <a:p>
                  <a:r>
                    <a:rPr lang="en-US" sz="1400" dirty="0">
                      <a:latin typeface="Calibri" pitchFamily="34" charset="0"/>
                    </a:rPr>
                    <a:t>Ref.</a:t>
                  </a:r>
                </a:p>
              </p:txBody>
            </p:sp>
            <p:sp>
              <p:nvSpPr>
                <p:cNvPr id="105" name="TextBox 84"/>
                <p:cNvSpPr txBox="1">
                  <a:spLocks noChangeArrowheads="1"/>
                </p:cNvSpPr>
                <p:nvPr/>
              </p:nvSpPr>
              <p:spPr bwMode="auto">
                <a:xfrm>
                  <a:off x="1915447" y="1597223"/>
                  <a:ext cx="846147" cy="307777"/>
                </a:xfrm>
                <a:prstGeom prst="rect">
                  <a:avLst/>
                </a:prstGeom>
                <a:noFill/>
                <a:ln w="9525">
                  <a:noFill/>
                  <a:miter lim="800000"/>
                  <a:headEnd/>
                  <a:tailEnd/>
                </a:ln>
              </p:spPr>
              <p:txBody>
                <a:bodyPr wrap="square">
                  <a:spAutoFit/>
                </a:bodyPr>
                <a:lstStyle/>
                <a:p>
                  <a:r>
                    <a:rPr lang="en-US" sz="1400">
                      <a:latin typeface="Calibri" pitchFamily="34" charset="0"/>
                    </a:rPr>
                    <a:t>Sample</a:t>
                  </a:r>
                </a:p>
              </p:txBody>
            </p:sp>
            <p:sp>
              <p:nvSpPr>
                <p:cNvPr id="106" name="TextBox 85"/>
                <p:cNvSpPr txBox="1">
                  <a:spLocks noChangeArrowheads="1"/>
                </p:cNvSpPr>
                <p:nvPr/>
              </p:nvSpPr>
              <p:spPr bwMode="auto">
                <a:xfrm>
                  <a:off x="3048000" y="914400"/>
                  <a:ext cx="1040221" cy="369332"/>
                </a:xfrm>
                <a:prstGeom prst="rect">
                  <a:avLst/>
                </a:prstGeom>
                <a:noFill/>
                <a:ln w="9525">
                  <a:noFill/>
                  <a:miter lim="800000"/>
                  <a:headEnd/>
                  <a:tailEnd/>
                </a:ln>
              </p:spPr>
              <p:txBody>
                <a:bodyPr wrap="none">
                  <a:spAutoFit/>
                </a:bodyPr>
                <a:lstStyle/>
                <a:p>
                  <a:r>
                    <a:rPr lang="en-US">
                      <a:latin typeface="Calibri" pitchFamily="34" charset="0"/>
                    </a:rPr>
                    <a:t>Inversion</a:t>
                  </a:r>
                </a:p>
              </p:txBody>
            </p:sp>
          </p:grpSp>
          <p:sp>
            <p:nvSpPr>
              <p:cNvPr id="98" name="Rectangle 97"/>
              <p:cNvSpPr/>
              <p:nvPr/>
            </p:nvSpPr>
            <p:spPr>
              <a:xfrm>
                <a:off x="6324600" y="2971800"/>
                <a:ext cx="381000" cy="1524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107" name="Picture 106" descr="Translocation-4-20.png"/>
            <p:cNvPicPr>
              <a:picLocks noChangeAspect="1"/>
            </p:cNvPicPr>
            <p:nvPr/>
          </p:nvPicPr>
          <p:blipFill>
            <a:blip r:embed="rId3" cstate="print"/>
            <a:stretch>
              <a:fillRect/>
            </a:stretch>
          </p:blipFill>
          <p:spPr>
            <a:xfrm>
              <a:off x="6858000" y="3506665"/>
              <a:ext cx="2250035" cy="1751135"/>
            </a:xfrm>
            <a:prstGeom prst="rect">
              <a:avLst/>
            </a:prstGeom>
          </p:spPr>
        </p:pic>
      </p:grpSp>
      <p:sp>
        <p:nvSpPr>
          <p:cNvPr id="10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6</a:t>
            </a:fld>
            <a:endParaRPr lang="en-US" dirty="0"/>
          </a:p>
        </p:txBody>
      </p:sp>
    </p:spTree>
    <p:extLst>
      <p:ext uri="{BB962C8B-B14F-4D97-AF65-F5344CB8AC3E}">
        <p14:creationId xmlns:p14="http://schemas.microsoft.com/office/powerpoint/2010/main" val="324050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SVs</a:t>
            </a:r>
            <a:r>
              <a:rPr lang="en-US" dirty="0"/>
              <a:t> </a:t>
            </a:r>
            <a:r>
              <a:rPr lang="en-US" sz="3600" dirty="0"/>
              <a:t>and</a:t>
            </a:r>
            <a:r>
              <a:rPr lang="en-US" dirty="0"/>
              <a:t> </a:t>
            </a:r>
            <a:r>
              <a:rPr lang="en-US" sz="3600" dirty="0"/>
              <a:t>Human</a:t>
            </a:r>
            <a:r>
              <a:rPr lang="en-US" dirty="0"/>
              <a:t> </a:t>
            </a:r>
            <a:r>
              <a:rPr lang="en-US" sz="3600" dirty="0"/>
              <a:t>Disease</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5735" b="25057"/>
          <a:stretch/>
        </p:blipFill>
        <p:spPr>
          <a:xfrm>
            <a:off x="0" y="1920478"/>
            <a:ext cx="4951826" cy="3246305"/>
          </a:xfrm>
        </p:spPr>
      </p:pic>
      <p:sp>
        <p:nvSpPr>
          <p:cNvPr id="6" name="TextBox 5"/>
          <p:cNvSpPr txBox="1"/>
          <p:nvPr/>
        </p:nvSpPr>
        <p:spPr>
          <a:xfrm>
            <a:off x="135467" y="5676384"/>
            <a:ext cx="3942105" cy="207749"/>
          </a:xfrm>
          <a:prstGeom prst="rect">
            <a:avLst/>
          </a:prstGeom>
          <a:noFill/>
        </p:spPr>
        <p:txBody>
          <a:bodyPr wrap="none" rtlCol="0">
            <a:spAutoFit/>
          </a:bodyPr>
          <a:lstStyle/>
          <a:p>
            <a:r>
              <a:rPr lang="en-US" sz="750" dirty="0"/>
              <a:t>https://</a:t>
            </a:r>
            <a:r>
              <a:rPr lang="en-US" sz="750" dirty="0" err="1"/>
              <a:t>www.cancer.gov</a:t>
            </a:r>
            <a:r>
              <a:rPr lang="en-US" sz="750" dirty="0"/>
              <a:t>/publications/dictionaries/cancer-terms/</a:t>
            </a:r>
            <a:r>
              <a:rPr lang="en-US" sz="750" dirty="0" err="1"/>
              <a:t>def</a:t>
            </a:r>
            <a:r>
              <a:rPr lang="en-US" sz="750" dirty="0"/>
              <a:t>/</a:t>
            </a:r>
            <a:r>
              <a:rPr lang="en-US" sz="750" dirty="0" err="1"/>
              <a:t>philadelphia</a:t>
            </a:r>
            <a:r>
              <a:rPr lang="en-US" sz="750" dirty="0"/>
              <a:t>-chromosome</a:t>
            </a:r>
          </a:p>
        </p:txBody>
      </p:sp>
      <p:sp>
        <p:nvSpPr>
          <p:cNvPr id="7" name="TextBox 6"/>
          <p:cNvSpPr txBox="1"/>
          <p:nvPr/>
        </p:nvSpPr>
        <p:spPr>
          <a:xfrm>
            <a:off x="5007446" y="2008717"/>
            <a:ext cx="3924888" cy="3416320"/>
          </a:xfrm>
          <a:prstGeom prst="rect">
            <a:avLst/>
          </a:prstGeom>
          <a:noFill/>
        </p:spPr>
        <p:txBody>
          <a:bodyPr wrap="square" rtlCol="0">
            <a:spAutoFit/>
          </a:bodyPr>
          <a:lstStyle/>
          <a:p>
            <a:pPr marL="214313" indent="-214313">
              <a:buFont typeface="Arial" charset="0"/>
              <a:buChar char="•"/>
            </a:pPr>
            <a:r>
              <a:rPr lang="en-US" sz="1350" dirty="0"/>
              <a:t>SVs are know to contribute to numerous diseases.</a:t>
            </a:r>
          </a:p>
          <a:p>
            <a:pPr marL="214313" indent="-214313">
              <a:buFont typeface="Arial" charset="0"/>
              <a:buChar char="•"/>
            </a:pPr>
            <a:endParaRPr lang="en-US" sz="1350" dirty="0"/>
          </a:p>
          <a:p>
            <a:pPr marL="214313" indent="-214313">
              <a:buFont typeface="Arial" charset="0"/>
              <a:buChar char="•"/>
            </a:pPr>
            <a:r>
              <a:rPr lang="en-US" sz="1350" dirty="0"/>
              <a:t>CNVs play a role in cancer, autism spectrum disorder, schizophrenia, and several developmental disorders (Cook’s syndrome).</a:t>
            </a:r>
          </a:p>
          <a:p>
            <a:pPr marL="214313" indent="-214313">
              <a:buFont typeface="Arial" charset="0"/>
              <a:buChar char="•"/>
            </a:pPr>
            <a:endParaRPr lang="en-US" sz="1350" dirty="0"/>
          </a:p>
          <a:p>
            <a:pPr marL="214313" indent="-214313">
              <a:buFont typeface="Arial" charset="0"/>
              <a:buChar char="•"/>
            </a:pPr>
            <a:r>
              <a:rPr lang="en-US" sz="1350" dirty="0" err="1"/>
              <a:t>Pancancer</a:t>
            </a:r>
            <a:r>
              <a:rPr lang="en-US" sz="1350" dirty="0"/>
              <a:t> analyses on TCGA data have found several occurrences of enhancer hijacking due to SVs.</a:t>
            </a:r>
          </a:p>
          <a:p>
            <a:endParaRPr lang="en-US" sz="1350" dirty="0"/>
          </a:p>
          <a:p>
            <a:endParaRPr lang="en-US" sz="1350" dirty="0"/>
          </a:p>
          <a:p>
            <a:r>
              <a:rPr lang="en-US" sz="1350" b="1" dirty="0"/>
              <a:t>Left</a:t>
            </a:r>
            <a:r>
              <a:rPr lang="en-US" sz="1350" dirty="0"/>
              <a:t>: t(9;22)(q34.1,q11.2) Philadelphia chromosome discovered in 1959.</a:t>
            </a:r>
          </a:p>
          <a:p>
            <a:pPr marL="557213" lvl="1" indent="-214313">
              <a:buFont typeface="Arial" charset="0"/>
              <a:buChar char="•"/>
            </a:pPr>
            <a:r>
              <a:rPr lang="en-US" sz="1350" dirty="0"/>
              <a:t>Common, translocation in Acute myelogenous Leukemia and acute lymphoblastic leukemia.</a:t>
            </a:r>
          </a:p>
        </p:txBody>
      </p:sp>
    </p:spTree>
    <p:extLst>
      <p:ext uri="{BB962C8B-B14F-4D97-AF65-F5344CB8AC3E}">
        <p14:creationId xmlns:p14="http://schemas.microsoft.com/office/powerpoint/2010/main" val="421889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01442072"/>
              </p:ext>
            </p:extLst>
          </p:nvPr>
        </p:nvGraphicFramePr>
        <p:xfrm>
          <a:off x="135466" y="1051487"/>
          <a:ext cx="4902200" cy="4343400"/>
        </p:xfrm>
        <a:graphic>
          <a:graphicData uri="http://schemas.openxmlformats.org/drawingml/2006/table">
            <a:tbl>
              <a:tblPr firstRow="1" bandRow="1">
                <a:tableStyleId>{7DF18680-E054-41AD-8BC1-D1AEF772440D}</a:tableStyleId>
              </a:tblPr>
              <a:tblGrid>
                <a:gridCol w="860813">
                  <a:extLst>
                    <a:ext uri="{9D8B030D-6E8A-4147-A177-3AD203B41FA5}">
                      <a16:colId xmlns:a16="http://schemas.microsoft.com/office/drawing/2014/main" val="20000"/>
                    </a:ext>
                  </a:extLst>
                </a:gridCol>
                <a:gridCol w="2095515">
                  <a:extLst>
                    <a:ext uri="{9D8B030D-6E8A-4147-A177-3AD203B41FA5}">
                      <a16:colId xmlns:a16="http://schemas.microsoft.com/office/drawing/2014/main" val="20001"/>
                    </a:ext>
                  </a:extLst>
                </a:gridCol>
                <a:gridCol w="1945872">
                  <a:extLst>
                    <a:ext uri="{9D8B030D-6E8A-4147-A177-3AD203B41FA5}">
                      <a16:colId xmlns:a16="http://schemas.microsoft.com/office/drawing/2014/main" val="20002"/>
                    </a:ext>
                  </a:extLst>
                </a:gridCol>
              </a:tblGrid>
              <a:tr h="388620">
                <a:tc>
                  <a:txBody>
                    <a:bodyPr/>
                    <a:lstStyle/>
                    <a:p>
                      <a:pPr algn="l" fontAlgn="t"/>
                      <a:r>
                        <a:rPr lang="en-US" sz="1100">
                          <a:effectLst/>
                        </a:rPr>
                        <a:t>Gene</a:t>
                      </a:r>
                    </a:p>
                  </a:txBody>
                  <a:tcPr marL="68580" marR="68580" marT="34290" marB="34290"/>
                </a:tc>
                <a:tc>
                  <a:txBody>
                    <a:bodyPr/>
                    <a:lstStyle/>
                    <a:p>
                      <a:pPr algn="l" fontAlgn="t"/>
                      <a:r>
                        <a:rPr lang="en-US" sz="1100" dirty="0">
                          <a:effectLst/>
                        </a:rPr>
                        <a:t>Cancer syndrome</a:t>
                      </a:r>
                    </a:p>
                  </a:txBody>
                  <a:tcPr marL="68580" marR="68580" marT="34290" marB="34290"/>
                </a:tc>
                <a:tc>
                  <a:txBody>
                    <a:bodyPr/>
                    <a:lstStyle/>
                    <a:p>
                      <a:pPr algn="l" fontAlgn="t"/>
                      <a:r>
                        <a:rPr lang="en-US" sz="1100" dirty="0">
                          <a:effectLst/>
                        </a:rPr>
                        <a:t>References on genomic deletions or duplications</a:t>
                      </a:r>
                    </a:p>
                  </a:txBody>
                  <a:tcPr marL="68580" marR="68580" marT="34290" marB="34290"/>
                </a:tc>
                <a:extLst>
                  <a:ext uri="{0D108BD9-81ED-4DB2-BD59-A6C34878D82A}">
                    <a16:rowId xmlns:a16="http://schemas.microsoft.com/office/drawing/2014/main" val="10000"/>
                  </a:ext>
                </a:extLst>
              </a:tr>
              <a:tr h="548640">
                <a:tc>
                  <a:txBody>
                    <a:bodyPr/>
                    <a:lstStyle/>
                    <a:p>
                      <a:pPr algn="l" fontAlgn="t"/>
                      <a:r>
                        <a:rPr lang="en-US" sz="1100">
                          <a:effectLst/>
                        </a:rPr>
                        <a:t>APC</a:t>
                      </a:r>
                    </a:p>
                  </a:txBody>
                  <a:tcPr marL="68580" marR="68580" marT="34290" marB="34290"/>
                </a:tc>
                <a:tc>
                  <a:txBody>
                    <a:bodyPr/>
                    <a:lstStyle/>
                    <a:p>
                      <a:pPr algn="l" fontAlgn="t"/>
                      <a:r>
                        <a:rPr lang="en-US" sz="1100">
                          <a:effectLst/>
                        </a:rPr>
                        <a:t>Adenomatous polyposis coli; Turcot syndrome</a:t>
                      </a:r>
                    </a:p>
                  </a:txBody>
                  <a:tcPr marL="68580" marR="68580" marT="34290" marB="34290"/>
                </a:tc>
                <a:tc>
                  <a:txBody>
                    <a:bodyPr/>
                    <a:lstStyle/>
                    <a:p>
                      <a:pPr algn="l" fontAlgn="t"/>
                      <a:r>
                        <a:rPr lang="en-US" sz="1100" dirty="0">
                          <a:effectLst/>
                        </a:rPr>
                        <a:t>Hodgson et al. and</a:t>
                      </a:r>
                      <a:r>
                        <a:rPr lang="en-US" sz="1100" baseline="0" dirty="0">
                          <a:effectLst/>
                        </a:rPr>
                        <a:t> </a:t>
                      </a:r>
                      <a:r>
                        <a:rPr lang="en-US" sz="1100" dirty="0">
                          <a:effectLst/>
                        </a:rPr>
                        <a:t>Su et al. and </a:t>
                      </a:r>
                      <a:r>
                        <a:rPr lang="en-US" sz="1100" dirty="0" err="1">
                          <a:effectLst/>
                        </a:rPr>
                        <a:t>Aretz</a:t>
                      </a:r>
                      <a:r>
                        <a:rPr lang="en-US" sz="1100" dirty="0">
                          <a:effectLst/>
                        </a:rPr>
                        <a:t> et al. and</a:t>
                      </a:r>
                      <a:br>
                        <a:rPr lang="en-US" sz="1100" dirty="0">
                          <a:effectLst/>
                        </a:rPr>
                      </a:br>
                      <a:r>
                        <a:rPr lang="en-US" sz="1100" dirty="0" err="1">
                          <a:effectLst/>
                        </a:rPr>
                        <a:t>Charames</a:t>
                      </a:r>
                      <a:r>
                        <a:rPr lang="en-US" sz="1100" dirty="0">
                          <a:effectLst/>
                        </a:rPr>
                        <a:t> et al. </a:t>
                      </a:r>
                    </a:p>
                  </a:txBody>
                  <a:tcPr marL="68580" marR="68580" marT="34290" marB="34290"/>
                </a:tc>
                <a:extLst>
                  <a:ext uri="{0D108BD9-81ED-4DB2-BD59-A6C34878D82A}">
                    <a16:rowId xmlns:a16="http://schemas.microsoft.com/office/drawing/2014/main" val="10001"/>
                  </a:ext>
                </a:extLst>
              </a:tr>
              <a:tr h="228600">
                <a:tc>
                  <a:txBody>
                    <a:bodyPr/>
                    <a:lstStyle/>
                    <a:p>
                      <a:pPr algn="l" fontAlgn="t"/>
                      <a:r>
                        <a:rPr lang="en-US" sz="1100">
                          <a:effectLst/>
                        </a:rPr>
                        <a:t>BMPR1A</a:t>
                      </a:r>
                    </a:p>
                  </a:txBody>
                  <a:tcPr marL="68580" marR="68580" marT="34290" marB="34290"/>
                </a:tc>
                <a:tc>
                  <a:txBody>
                    <a:bodyPr/>
                    <a:lstStyle/>
                    <a:p>
                      <a:pPr algn="l" fontAlgn="t"/>
                      <a:r>
                        <a:rPr lang="en-US" sz="1100">
                          <a:effectLst/>
                        </a:rPr>
                        <a:t>Juvenile polyposis</a:t>
                      </a:r>
                    </a:p>
                  </a:txBody>
                  <a:tcPr marL="68580" marR="68580" marT="34290" marB="34290"/>
                </a:tc>
                <a:tc>
                  <a:txBody>
                    <a:bodyPr/>
                    <a:lstStyle/>
                    <a:p>
                      <a:pPr algn="l" fontAlgn="t"/>
                      <a:r>
                        <a:rPr lang="en-US" sz="1100" dirty="0" err="1">
                          <a:effectLst/>
                        </a:rPr>
                        <a:t>Delnatte</a:t>
                      </a:r>
                      <a:r>
                        <a:rPr lang="en-US" sz="1100" dirty="0">
                          <a:effectLst/>
                        </a:rPr>
                        <a:t> et al. </a:t>
                      </a:r>
                    </a:p>
                  </a:txBody>
                  <a:tcPr marL="68580" marR="68580" marT="34290" marB="34290"/>
                </a:tc>
                <a:extLst>
                  <a:ext uri="{0D108BD9-81ED-4DB2-BD59-A6C34878D82A}">
                    <a16:rowId xmlns:a16="http://schemas.microsoft.com/office/drawing/2014/main" val="10002"/>
                  </a:ext>
                </a:extLst>
              </a:tr>
              <a:tr h="388620">
                <a:tc>
                  <a:txBody>
                    <a:bodyPr/>
                    <a:lstStyle/>
                    <a:p>
                      <a:pPr algn="l" fontAlgn="t"/>
                      <a:r>
                        <a:rPr lang="en-US" sz="1100">
                          <a:effectLst/>
                        </a:rPr>
                        <a:t>BRCA1</a:t>
                      </a:r>
                    </a:p>
                  </a:txBody>
                  <a:tcPr marL="68580" marR="68580" marT="34290" marB="34290"/>
                </a:tc>
                <a:tc>
                  <a:txBody>
                    <a:bodyPr/>
                    <a:lstStyle/>
                    <a:p>
                      <a:pPr algn="l" fontAlgn="t"/>
                      <a:r>
                        <a:rPr lang="en-US" sz="1100" dirty="0">
                          <a:effectLst/>
                        </a:rPr>
                        <a:t>Hereditary breast/ovarian cancer</a:t>
                      </a:r>
                    </a:p>
                  </a:txBody>
                  <a:tcPr marL="68580" marR="68580" marT="34290" marB="34290"/>
                </a:tc>
                <a:tc>
                  <a:txBody>
                    <a:bodyPr/>
                    <a:lstStyle/>
                    <a:p>
                      <a:pPr algn="l" fontAlgn="t"/>
                      <a:r>
                        <a:rPr lang="en-US" sz="1100" dirty="0" err="1">
                          <a:effectLst/>
                        </a:rPr>
                        <a:t>Petrij</a:t>
                      </a:r>
                      <a:r>
                        <a:rPr lang="en-US" sz="1100" dirty="0">
                          <a:effectLst/>
                        </a:rPr>
                        <a:t>-Bosch et al. and </a:t>
                      </a:r>
                      <a:r>
                        <a:rPr lang="en-US" sz="1100" dirty="0" err="1">
                          <a:effectLst/>
                        </a:rPr>
                        <a:t>Montagna</a:t>
                      </a:r>
                      <a:r>
                        <a:rPr lang="en-US" sz="1100" dirty="0">
                          <a:effectLst/>
                        </a:rPr>
                        <a:t> et al. </a:t>
                      </a:r>
                    </a:p>
                  </a:txBody>
                  <a:tcPr marL="68580" marR="68580" marT="34290" marB="34290"/>
                </a:tc>
                <a:extLst>
                  <a:ext uri="{0D108BD9-81ED-4DB2-BD59-A6C34878D82A}">
                    <a16:rowId xmlns:a16="http://schemas.microsoft.com/office/drawing/2014/main" val="10003"/>
                  </a:ext>
                </a:extLst>
              </a:tr>
              <a:tr h="228600">
                <a:tc>
                  <a:txBody>
                    <a:bodyPr/>
                    <a:lstStyle/>
                    <a:p>
                      <a:pPr algn="l" fontAlgn="t"/>
                      <a:r>
                        <a:rPr lang="en-US" sz="1100">
                          <a:effectLst/>
                        </a:rPr>
                        <a:t>BRCA2</a:t>
                      </a:r>
                    </a:p>
                  </a:txBody>
                  <a:tcPr marL="68580" marR="68580" marT="34290" marB="34290"/>
                </a:tc>
                <a:tc>
                  <a:txBody>
                    <a:bodyPr/>
                    <a:lstStyle/>
                    <a:p>
                      <a:pPr algn="l" fontAlgn="t"/>
                      <a:r>
                        <a:rPr lang="en-US" sz="1100" dirty="0">
                          <a:effectLst/>
                        </a:rPr>
                        <a:t>Hereditary breast/ovarian cancer</a:t>
                      </a:r>
                    </a:p>
                  </a:txBody>
                  <a:tcPr marL="68580" marR="68580" marT="34290" marB="34290"/>
                </a:tc>
                <a:tc>
                  <a:txBody>
                    <a:bodyPr/>
                    <a:lstStyle/>
                    <a:p>
                      <a:pPr algn="l" fontAlgn="t"/>
                      <a:r>
                        <a:rPr lang="en-US" sz="1100" dirty="0" err="1">
                          <a:effectLst/>
                        </a:rPr>
                        <a:t>Casilli</a:t>
                      </a:r>
                      <a:r>
                        <a:rPr lang="en-US" sz="1100" dirty="0">
                          <a:effectLst/>
                        </a:rPr>
                        <a:t> et al. </a:t>
                      </a:r>
                    </a:p>
                  </a:txBody>
                  <a:tcPr marL="68580" marR="68580" marT="34290" marB="34290"/>
                </a:tc>
                <a:extLst>
                  <a:ext uri="{0D108BD9-81ED-4DB2-BD59-A6C34878D82A}">
                    <a16:rowId xmlns:a16="http://schemas.microsoft.com/office/drawing/2014/main" val="10004"/>
                  </a:ext>
                </a:extLst>
              </a:tr>
              <a:tr h="388620">
                <a:tc>
                  <a:txBody>
                    <a:bodyPr/>
                    <a:lstStyle/>
                    <a:p>
                      <a:pPr algn="l" fontAlgn="t"/>
                      <a:r>
                        <a:rPr lang="en-US" sz="1100">
                          <a:effectLst/>
                        </a:rPr>
                        <a:t>CDKN2A-p14ARF</a:t>
                      </a:r>
                    </a:p>
                  </a:txBody>
                  <a:tcPr marL="68580" marR="68580" marT="34290" marB="34290"/>
                </a:tc>
                <a:tc>
                  <a:txBody>
                    <a:bodyPr/>
                    <a:lstStyle/>
                    <a:p>
                      <a:pPr algn="l" fontAlgn="t"/>
                      <a:r>
                        <a:rPr lang="en-US" sz="1100" dirty="0">
                          <a:effectLst/>
                        </a:rPr>
                        <a:t>Familial malignant melanoma</a:t>
                      </a:r>
                    </a:p>
                  </a:txBody>
                  <a:tcPr marL="68580" marR="68580" marT="34290" marB="34290"/>
                </a:tc>
                <a:tc>
                  <a:txBody>
                    <a:bodyPr/>
                    <a:lstStyle/>
                    <a:p>
                      <a:pPr algn="l" fontAlgn="t"/>
                      <a:r>
                        <a:rPr lang="en-US" sz="1100" dirty="0" err="1">
                          <a:effectLst/>
                        </a:rPr>
                        <a:t>Lesueur</a:t>
                      </a:r>
                      <a:r>
                        <a:rPr lang="en-US" sz="1100" dirty="0">
                          <a:effectLst/>
                        </a:rPr>
                        <a:t> et al. </a:t>
                      </a:r>
                    </a:p>
                  </a:txBody>
                  <a:tcPr marL="68580" marR="68580" marT="34290" marB="34290"/>
                </a:tc>
                <a:extLst>
                  <a:ext uri="{0D108BD9-81ED-4DB2-BD59-A6C34878D82A}">
                    <a16:rowId xmlns:a16="http://schemas.microsoft.com/office/drawing/2014/main" val="10005"/>
                  </a:ext>
                </a:extLst>
              </a:tr>
              <a:tr h="388620">
                <a:tc>
                  <a:txBody>
                    <a:bodyPr/>
                    <a:lstStyle/>
                    <a:p>
                      <a:pPr algn="l" fontAlgn="t"/>
                      <a:r>
                        <a:rPr lang="en-US" sz="1100">
                          <a:effectLst/>
                        </a:rPr>
                        <a:t>CDKN2A-p16(INK4a)</a:t>
                      </a:r>
                    </a:p>
                  </a:txBody>
                  <a:tcPr marL="68580" marR="68580" marT="34290" marB="34290"/>
                </a:tc>
                <a:tc>
                  <a:txBody>
                    <a:bodyPr/>
                    <a:lstStyle/>
                    <a:p>
                      <a:pPr algn="l" fontAlgn="t"/>
                      <a:r>
                        <a:rPr lang="en-US" sz="1100" dirty="0">
                          <a:effectLst/>
                        </a:rPr>
                        <a:t>Familial malignant melanoma</a:t>
                      </a:r>
                    </a:p>
                  </a:txBody>
                  <a:tcPr marL="68580" marR="68580" marT="34290" marB="34290"/>
                </a:tc>
                <a:tc>
                  <a:txBody>
                    <a:bodyPr/>
                    <a:lstStyle/>
                    <a:p>
                      <a:pPr algn="l" fontAlgn="t"/>
                      <a:r>
                        <a:rPr lang="en-US" sz="1100" dirty="0" err="1">
                          <a:effectLst/>
                        </a:rPr>
                        <a:t>Lesueur</a:t>
                      </a:r>
                      <a:r>
                        <a:rPr lang="en-US" sz="1100" dirty="0">
                          <a:effectLst/>
                        </a:rPr>
                        <a:t> et al. </a:t>
                      </a:r>
                    </a:p>
                  </a:txBody>
                  <a:tcPr marL="68580" marR="68580" marT="34290" marB="34290"/>
                </a:tc>
                <a:extLst>
                  <a:ext uri="{0D108BD9-81ED-4DB2-BD59-A6C34878D82A}">
                    <a16:rowId xmlns:a16="http://schemas.microsoft.com/office/drawing/2014/main" val="10006"/>
                  </a:ext>
                </a:extLst>
              </a:tr>
              <a:tr h="228600">
                <a:tc>
                  <a:txBody>
                    <a:bodyPr/>
                    <a:lstStyle/>
                    <a:p>
                      <a:pPr algn="l" fontAlgn="t"/>
                      <a:r>
                        <a:rPr lang="en-US" sz="1100">
                          <a:effectLst/>
                        </a:rPr>
                        <a:t>CHEK2</a:t>
                      </a:r>
                    </a:p>
                  </a:txBody>
                  <a:tcPr marL="68580" marR="68580" marT="34290" marB="34290"/>
                </a:tc>
                <a:tc>
                  <a:txBody>
                    <a:bodyPr/>
                    <a:lstStyle/>
                    <a:p>
                      <a:pPr algn="l" fontAlgn="t"/>
                      <a:r>
                        <a:rPr lang="en-US" sz="1100">
                          <a:effectLst/>
                        </a:rPr>
                        <a:t>Familial breast cancer</a:t>
                      </a:r>
                    </a:p>
                  </a:txBody>
                  <a:tcPr marL="68580" marR="68580" marT="34290" marB="34290"/>
                </a:tc>
                <a:tc>
                  <a:txBody>
                    <a:bodyPr/>
                    <a:lstStyle/>
                    <a:p>
                      <a:pPr algn="l" fontAlgn="t"/>
                      <a:r>
                        <a:rPr lang="nb-NO" sz="1100" dirty="0" err="1">
                          <a:effectLst/>
                        </a:rPr>
                        <a:t>Cybulski</a:t>
                      </a:r>
                      <a:r>
                        <a:rPr lang="nb-NO" sz="1100" dirty="0">
                          <a:effectLst/>
                        </a:rPr>
                        <a:t> et al. </a:t>
                      </a:r>
                    </a:p>
                  </a:txBody>
                  <a:tcPr marL="68580" marR="68580" marT="34290" marB="34290"/>
                </a:tc>
                <a:extLst>
                  <a:ext uri="{0D108BD9-81ED-4DB2-BD59-A6C34878D82A}">
                    <a16:rowId xmlns:a16="http://schemas.microsoft.com/office/drawing/2014/main" val="10007"/>
                  </a:ext>
                </a:extLst>
              </a:tr>
              <a:tr h="228600">
                <a:tc>
                  <a:txBody>
                    <a:bodyPr/>
                    <a:lstStyle/>
                    <a:p>
                      <a:pPr algn="l" fontAlgn="t"/>
                      <a:r>
                        <a:rPr lang="en-US" sz="1100">
                          <a:effectLst/>
                        </a:rPr>
                        <a:t>FANCA</a:t>
                      </a:r>
                    </a:p>
                  </a:txBody>
                  <a:tcPr marL="68580" marR="68580" marT="34290" marB="34290"/>
                </a:tc>
                <a:tc>
                  <a:txBody>
                    <a:bodyPr/>
                    <a:lstStyle/>
                    <a:p>
                      <a:pPr algn="l" fontAlgn="t"/>
                      <a:r>
                        <a:rPr lang="en-US" sz="1100">
                          <a:effectLst/>
                        </a:rPr>
                        <a:t>Fanconi anemia A</a:t>
                      </a:r>
                    </a:p>
                  </a:txBody>
                  <a:tcPr marL="68580" marR="68580" marT="34290" marB="34290"/>
                </a:tc>
                <a:tc>
                  <a:txBody>
                    <a:bodyPr/>
                    <a:lstStyle/>
                    <a:p>
                      <a:pPr algn="l" fontAlgn="t"/>
                      <a:r>
                        <a:rPr lang="en-US" sz="1100" dirty="0" err="1">
                          <a:effectLst/>
                        </a:rPr>
                        <a:t>Levran</a:t>
                      </a:r>
                      <a:r>
                        <a:rPr lang="en-US" sz="1100" dirty="0">
                          <a:effectLst/>
                        </a:rPr>
                        <a:t> et al. </a:t>
                      </a:r>
                    </a:p>
                  </a:txBody>
                  <a:tcPr marL="68580" marR="68580" marT="34290" marB="34290"/>
                </a:tc>
                <a:extLst>
                  <a:ext uri="{0D108BD9-81ED-4DB2-BD59-A6C34878D82A}">
                    <a16:rowId xmlns:a16="http://schemas.microsoft.com/office/drawing/2014/main" val="10008"/>
                  </a:ext>
                </a:extLst>
              </a:tr>
              <a:tr h="228600">
                <a:tc>
                  <a:txBody>
                    <a:bodyPr/>
                    <a:lstStyle/>
                    <a:p>
                      <a:pPr algn="l" fontAlgn="t"/>
                      <a:r>
                        <a:rPr lang="en-US" sz="1100">
                          <a:effectLst/>
                        </a:rPr>
                        <a:t>MADH4</a:t>
                      </a:r>
                    </a:p>
                  </a:txBody>
                  <a:tcPr marL="68580" marR="68580" marT="34290" marB="34290"/>
                </a:tc>
                <a:tc>
                  <a:txBody>
                    <a:bodyPr/>
                    <a:lstStyle/>
                    <a:p>
                      <a:pPr algn="l" fontAlgn="t"/>
                      <a:r>
                        <a:rPr lang="en-US" sz="1100">
                          <a:effectLst/>
                        </a:rPr>
                        <a:t>Juvenile polyposis</a:t>
                      </a:r>
                    </a:p>
                  </a:txBody>
                  <a:tcPr marL="68580" marR="68580" marT="34290" marB="34290"/>
                </a:tc>
                <a:tc>
                  <a:txBody>
                    <a:bodyPr/>
                    <a:lstStyle/>
                    <a:p>
                      <a:pPr algn="l" fontAlgn="t"/>
                      <a:r>
                        <a:rPr lang="en-US" sz="1100" dirty="0">
                          <a:effectLst/>
                        </a:rPr>
                        <a:t>van </a:t>
                      </a:r>
                      <a:r>
                        <a:rPr lang="en-US" sz="1100" dirty="0" err="1">
                          <a:effectLst/>
                        </a:rPr>
                        <a:t>Hattem</a:t>
                      </a:r>
                      <a:r>
                        <a:rPr lang="en-US" sz="1100" dirty="0">
                          <a:effectLst/>
                        </a:rPr>
                        <a:t> et al. </a:t>
                      </a:r>
                    </a:p>
                  </a:txBody>
                  <a:tcPr marL="68580" marR="68580" marT="34290" marB="34290"/>
                </a:tc>
                <a:extLst>
                  <a:ext uri="{0D108BD9-81ED-4DB2-BD59-A6C34878D82A}">
                    <a16:rowId xmlns:a16="http://schemas.microsoft.com/office/drawing/2014/main" val="10009"/>
                  </a:ext>
                </a:extLst>
              </a:tr>
              <a:tr h="332306">
                <a:tc>
                  <a:txBody>
                    <a:bodyPr/>
                    <a:lstStyle/>
                    <a:p>
                      <a:pPr algn="l" fontAlgn="t"/>
                      <a:r>
                        <a:rPr lang="en-US" sz="1100">
                          <a:effectLst/>
                        </a:rPr>
                        <a:t>MEN1</a:t>
                      </a:r>
                    </a:p>
                  </a:txBody>
                  <a:tcPr marL="68580" marR="68580" marT="34290" marB="34290"/>
                </a:tc>
                <a:tc>
                  <a:txBody>
                    <a:bodyPr/>
                    <a:lstStyle/>
                    <a:p>
                      <a:pPr algn="l" fontAlgn="t"/>
                      <a:r>
                        <a:rPr lang="en-US" sz="1100">
                          <a:effectLst/>
                        </a:rPr>
                        <a:t>Multiple endocrine neoplasia type 1</a:t>
                      </a:r>
                    </a:p>
                  </a:txBody>
                  <a:tcPr marL="68580" marR="68580" marT="34290" marB="34290"/>
                </a:tc>
                <a:tc>
                  <a:txBody>
                    <a:bodyPr/>
                    <a:lstStyle/>
                    <a:p>
                      <a:pPr algn="l" fontAlgn="t"/>
                      <a:r>
                        <a:rPr lang="nb-NO" sz="1100" dirty="0" err="1">
                          <a:effectLst/>
                        </a:rPr>
                        <a:t>Kishi</a:t>
                      </a:r>
                      <a:r>
                        <a:rPr lang="nb-NO" sz="1100" dirty="0">
                          <a:effectLst/>
                        </a:rPr>
                        <a:t> et al. </a:t>
                      </a:r>
                    </a:p>
                  </a:txBody>
                  <a:tcPr marL="68580" marR="68580" marT="34290" marB="34290"/>
                </a:tc>
                <a:extLst>
                  <a:ext uri="{0D108BD9-81ED-4DB2-BD59-A6C34878D82A}">
                    <a16:rowId xmlns:a16="http://schemas.microsoft.com/office/drawing/2014/main" val="10010"/>
                  </a:ext>
                </a:extLst>
              </a:tr>
              <a:tr h="469137">
                <a:tc>
                  <a:txBody>
                    <a:bodyPr/>
                    <a:lstStyle/>
                    <a:p>
                      <a:pPr algn="l" fontAlgn="t"/>
                      <a:r>
                        <a:rPr lang="en-US" sz="1100">
                          <a:effectLst/>
                        </a:rPr>
                        <a:t>MLH1</a:t>
                      </a:r>
                    </a:p>
                  </a:txBody>
                  <a:tcPr marL="68580" marR="68580" marT="34290" marB="34290"/>
                </a:tc>
                <a:tc>
                  <a:txBody>
                    <a:bodyPr/>
                    <a:lstStyle/>
                    <a:p>
                      <a:pPr algn="l" fontAlgn="t"/>
                      <a:r>
                        <a:rPr lang="en-US" sz="1100">
                          <a:effectLst/>
                        </a:rPr>
                        <a:t>Hereditary non-polyposis colorectal cancer, Turcot syndrome</a:t>
                      </a:r>
                    </a:p>
                  </a:txBody>
                  <a:tcPr marL="68580" marR="68580" marT="34290" marB="34290"/>
                </a:tc>
                <a:tc>
                  <a:txBody>
                    <a:bodyPr/>
                    <a:lstStyle/>
                    <a:p>
                      <a:pPr algn="l" fontAlgn="t"/>
                      <a:r>
                        <a:rPr lang="en-US" sz="1100" dirty="0">
                          <a:effectLst/>
                        </a:rPr>
                        <a:t>Nystrom-Lahti et al.</a:t>
                      </a:r>
                      <a:r>
                        <a:rPr lang="en-US" sz="1100" baseline="0" dirty="0">
                          <a:effectLst/>
                        </a:rPr>
                        <a:t> and</a:t>
                      </a:r>
                      <a:r>
                        <a:rPr lang="en-US" sz="1100" dirty="0">
                          <a:effectLst/>
                        </a:rPr>
                        <a:t> Chan et al. </a:t>
                      </a:r>
                    </a:p>
                  </a:txBody>
                  <a:tcPr marL="68580" marR="68580" marT="34290" marB="34290"/>
                </a:tc>
                <a:extLst>
                  <a:ext uri="{0D108BD9-81ED-4DB2-BD59-A6C34878D82A}">
                    <a16:rowId xmlns:a16="http://schemas.microsoft.com/office/drawing/2014/main" val="100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426048375"/>
              </p:ext>
            </p:extLst>
          </p:nvPr>
        </p:nvGraphicFramePr>
        <p:xfrm>
          <a:off x="5113866" y="1939288"/>
          <a:ext cx="3953935" cy="3697186"/>
        </p:xfrm>
        <a:graphic>
          <a:graphicData uri="http://schemas.openxmlformats.org/drawingml/2006/table">
            <a:tbl>
              <a:tblPr firstRow="1" bandRow="1">
                <a:tableStyleId>{7DF18680-E054-41AD-8BC1-D1AEF772440D}</a:tableStyleId>
              </a:tblPr>
              <a:tblGrid>
                <a:gridCol w="559589">
                  <a:extLst>
                    <a:ext uri="{9D8B030D-6E8A-4147-A177-3AD203B41FA5}">
                      <a16:colId xmlns:a16="http://schemas.microsoft.com/office/drawing/2014/main" val="20000"/>
                    </a:ext>
                  </a:extLst>
                </a:gridCol>
                <a:gridCol w="1527437">
                  <a:extLst>
                    <a:ext uri="{9D8B030D-6E8A-4147-A177-3AD203B41FA5}">
                      <a16:colId xmlns:a16="http://schemas.microsoft.com/office/drawing/2014/main" val="20001"/>
                    </a:ext>
                  </a:extLst>
                </a:gridCol>
                <a:gridCol w="1866909">
                  <a:extLst>
                    <a:ext uri="{9D8B030D-6E8A-4147-A177-3AD203B41FA5}">
                      <a16:colId xmlns:a16="http://schemas.microsoft.com/office/drawing/2014/main" val="20002"/>
                    </a:ext>
                  </a:extLst>
                </a:gridCol>
              </a:tblGrid>
              <a:tr h="388620">
                <a:tc>
                  <a:txBody>
                    <a:bodyPr/>
                    <a:lstStyle/>
                    <a:p>
                      <a:pPr algn="l" fontAlgn="t"/>
                      <a:r>
                        <a:rPr lang="en-US" sz="1100" dirty="0">
                          <a:effectLst/>
                        </a:rPr>
                        <a:t>Gene</a:t>
                      </a:r>
                    </a:p>
                  </a:txBody>
                  <a:tcPr marL="68580" marR="68580" marT="34290" marB="34290"/>
                </a:tc>
                <a:tc>
                  <a:txBody>
                    <a:bodyPr/>
                    <a:lstStyle/>
                    <a:p>
                      <a:pPr algn="l" fontAlgn="t"/>
                      <a:r>
                        <a:rPr lang="en-US" sz="1100" dirty="0">
                          <a:effectLst/>
                        </a:rPr>
                        <a:t>Cancer syndrome</a:t>
                      </a:r>
                    </a:p>
                  </a:txBody>
                  <a:tcPr marL="68580" marR="68580" marT="34290" marB="34290"/>
                </a:tc>
                <a:tc>
                  <a:txBody>
                    <a:bodyPr/>
                    <a:lstStyle/>
                    <a:p>
                      <a:pPr algn="l" fontAlgn="t"/>
                      <a:r>
                        <a:rPr lang="en-US" sz="1100" dirty="0">
                          <a:effectLst/>
                        </a:rPr>
                        <a:t>References on genomic deletions or duplications</a:t>
                      </a:r>
                    </a:p>
                  </a:txBody>
                  <a:tcPr marL="68580" marR="68580" marT="34290" marB="34290"/>
                </a:tc>
                <a:extLst>
                  <a:ext uri="{0D108BD9-81ED-4DB2-BD59-A6C34878D82A}">
                    <a16:rowId xmlns:a16="http://schemas.microsoft.com/office/drawing/2014/main" val="10000"/>
                  </a:ext>
                </a:extLst>
              </a:tr>
              <a:tr h="388620">
                <a:tc>
                  <a:txBody>
                    <a:bodyPr/>
                    <a:lstStyle/>
                    <a:p>
                      <a:pPr algn="l" fontAlgn="t"/>
                      <a:r>
                        <a:rPr lang="en-US" sz="1100" dirty="0">
                          <a:effectLst/>
                        </a:rPr>
                        <a:t>MSH2</a:t>
                      </a:r>
                    </a:p>
                  </a:txBody>
                  <a:tcPr marL="68580" marR="68580" marT="34290" marB="34290"/>
                </a:tc>
                <a:tc>
                  <a:txBody>
                    <a:bodyPr/>
                    <a:lstStyle/>
                    <a:p>
                      <a:pPr algn="l" fontAlgn="t"/>
                      <a:r>
                        <a:rPr lang="en-US" sz="1100">
                          <a:effectLst/>
                        </a:rPr>
                        <a:t>Hereditary non-polyposis colorectal cancer</a:t>
                      </a:r>
                    </a:p>
                  </a:txBody>
                  <a:tcPr marL="68580" marR="68580" marT="34290" marB="34290"/>
                </a:tc>
                <a:tc>
                  <a:txBody>
                    <a:bodyPr/>
                    <a:lstStyle/>
                    <a:p>
                      <a:pPr algn="l" fontAlgn="t"/>
                      <a:r>
                        <a:rPr lang="en-US" sz="1100" dirty="0">
                          <a:effectLst/>
                        </a:rPr>
                        <a:t>Stella et al. </a:t>
                      </a:r>
                    </a:p>
                  </a:txBody>
                  <a:tcPr marL="68580" marR="68580" marT="34290" marB="34290"/>
                </a:tc>
                <a:extLst>
                  <a:ext uri="{0D108BD9-81ED-4DB2-BD59-A6C34878D82A}">
                    <a16:rowId xmlns:a16="http://schemas.microsoft.com/office/drawing/2014/main" val="10001"/>
                  </a:ext>
                </a:extLst>
              </a:tr>
              <a:tr h="388620">
                <a:tc>
                  <a:txBody>
                    <a:bodyPr/>
                    <a:lstStyle/>
                    <a:p>
                      <a:pPr algn="l" fontAlgn="t"/>
                      <a:r>
                        <a:rPr lang="en-US" sz="1100">
                          <a:effectLst/>
                        </a:rPr>
                        <a:t>MSH6</a:t>
                      </a:r>
                    </a:p>
                  </a:txBody>
                  <a:tcPr marL="68580" marR="68580" marT="34290" marB="34290"/>
                </a:tc>
                <a:tc>
                  <a:txBody>
                    <a:bodyPr/>
                    <a:lstStyle/>
                    <a:p>
                      <a:pPr algn="l" fontAlgn="t"/>
                      <a:r>
                        <a:rPr lang="en-US" sz="1100">
                          <a:effectLst/>
                        </a:rPr>
                        <a:t>Hereditary non-polyposis colorectal cancer</a:t>
                      </a:r>
                    </a:p>
                  </a:txBody>
                  <a:tcPr marL="68580" marR="68580" marT="34290" marB="34290"/>
                </a:tc>
                <a:tc>
                  <a:txBody>
                    <a:bodyPr/>
                    <a:lstStyle/>
                    <a:p>
                      <a:pPr algn="l" fontAlgn="t"/>
                      <a:r>
                        <a:rPr lang="en-US" sz="1100" dirty="0" err="1">
                          <a:effectLst/>
                        </a:rPr>
                        <a:t>Plaschke</a:t>
                      </a:r>
                      <a:r>
                        <a:rPr lang="en-US" sz="1100" dirty="0">
                          <a:effectLst/>
                        </a:rPr>
                        <a:t> et al. </a:t>
                      </a:r>
                    </a:p>
                  </a:txBody>
                  <a:tcPr marL="68580" marR="68580" marT="34290" marB="34290"/>
                </a:tc>
                <a:extLst>
                  <a:ext uri="{0D108BD9-81ED-4DB2-BD59-A6C34878D82A}">
                    <a16:rowId xmlns:a16="http://schemas.microsoft.com/office/drawing/2014/main" val="10002"/>
                  </a:ext>
                </a:extLst>
              </a:tr>
              <a:tr h="267443">
                <a:tc>
                  <a:txBody>
                    <a:bodyPr/>
                    <a:lstStyle/>
                    <a:p>
                      <a:pPr algn="l" fontAlgn="t"/>
                      <a:r>
                        <a:rPr lang="en-US" sz="1100">
                          <a:effectLst/>
                        </a:rPr>
                        <a:t>NF1</a:t>
                      </a:r>
                    </a:p>
                  </a:txBody>
                  <a:tcPr marL="68580" marR="68580" marT="34290" marB="34290"/>
                </a:tc>
                <a:tc>
                  <a:txBody>
                    <a:bodyPr/>
                    <a:lstStyle/>
                    <a:p>
                      <a:pPr algn="l" fontAlgn="t"/>
                      <a:r>
                        <a:rPr lang="en-US" sz="1100">
                          <a:effectLst/>
                        </a:rPr>
                        <a:t>Neurofibromatosis type 1</a:t>
                      </a:r>
                    </a:p>
                  </a:txBody>
                  <a:tcPr marL="68580" marR="68580" marT="34290" marB="34290"/>
                </a:tc>
                <a:tc>
                  <a:txBody>
                    <a:bodyPr/>
                    <a:lstStyle/>
                    <a:p>
                      <a:pPr algn="l" fontAlgn="t"/>
                      <a:r>
                        <a:rPr lang="de-DE" sz="1100" dirty="0">
                          <a:effectLst/>
                        </a:rPr>
                        <a:t>Riva et al. </a:t>
                      </a:r>
                      <a:r>
                        <a:rPr lang="de-DE" sz="1100" dirty="0" err="1">
                          <a:effectLst/>
                        </a:rPr>
                        <a:t>andBausch</a:t>
                      </a:r>
                      <a:r>
                        <a:rPr lang="de-DE" sz="1100" dirty="0">
                          <a:effectLst/>
                        </a:rPr>
                        <a:t> et al. </a:t>
                      </a:r>
                    </a:p>
                  </a:txBody>
                  <a:tcPr marL="68580" marR="68580" marT="34290" marB="34290"/>
                </a:tc>
                <a:extLst>
                  <a:ext uri="{0D108BD9-81ED-4DB2-BD59-A6C34878D82A}">
                    <a16:rowId xmlns:a16="http://schemas.microsoft.com/office/drawing/2014/main" val="10003"/>
                  </a:ext>
                </a:extLst>
              </a:tr>
              <a:tr h="267443">
                <a:tc>
                  <a:txBody>
                    <a:bodyPr/>
                    <a:lstStyle/>
                    <a:p>
                      <a:pPr algn="l" fontAlgn="t"/>
                      <a:r>
                        <a:rPr lang="en-US" sz="1100">
                          <a:effectLst/>
                        </a:rPr>
                        <a:t>NF2</a:t>
                      </a:r>
                    </a:p>
                  </a:txBody>
                  <a:tcPr marL="68580" marR="68580" marT="34290" marB="34290"/>
                </a:tc>
                <a:tc>
                  <a:txBody>
                    <a:bodyPr/>
                    <a:lstStyle/>
                    <a:p>
                      <a:pPr algn="l" fontAlgn="t"/>
                      <a:r>
                        <a:rPr lang="en-US" sz="1100">
                          <a:effectLst/>
                        </a:rPr>
                        <a:t>Neurofibromatosis type 2</a:t>
                      </a:r>
                    </a:p>
                  </a:txBody>
                  <a:tcPr marL="68580" marR="68580" marT="34290" marB="34290"/>
                </a:tc>
                <a:tc>
                  <a:txBody>
                    <a:bodyPr/>
                    <a:lstStyle/>
                    <a:p>
                      <a:pPr algn="l" fontAlgn="t"/>
                      <a:r>
                        <a:rPr lang="en-US" sz="1100" dirty="0" err="1">
                          <a:effectLst/>
                        </a:rPr>
                        <a:t>Tsilchorozidou</a:t>
                      </a:r>
                      <a:r>
                        <a:rPr lang="en-US" sz="1100" dirty="0">
                          <a:effectLst/>
                        </a:rPr>
                        <a:t> et al.</a:t>
                      </a:r>
                    </a:p>
                  </a:txBody>
                  <a:tcPr marL="68580" marR="68580" marT="34290" marB="34290"/>
                </a:tc>
                <a:extLst>
                  <a:ext uri="{0D108BD9-81ED-4DB2-BD59-A6C34878D82A}">
                    <a16:rowId xmlns:a16="http://schemas.microsoft.com/office/drawing/2014/main" val="10004"/>
                  </a:ext>
                </a:extLst>
              </a:tr>
              <a:tr h="388620">
                <a:tc>
                  <a:txBody>
                    <a:bodyPr/>
                    <a:lstStyle/>
                    <a:p>
                      <a:pPr algn="l" fontAlgn="t"/>
                      <a:r>
                        <a:rPr lang="en-US" sz="1100">
                          <a:effectLst/>
                        </a:rPr>
                        <a:t>PRKAR1A</a:t>
                      </a:r>
                    </a:p>
                  </a:txBody>
                  <a:tcPr marL="68580" marR="68580" marT="34290" marB="34290"/>
                </a:tc>
                <a:tc>
                  <a:txBody>
                    <a:bodyPr/>
                    <a:lstStyle/>
                    <a:p>
                      <a:pPr algn="l" fontAlgn="t"/>
                      <a:r>
                        <a:rPr lang="en-US" sz="1100">
                          <a:effectLst/>
                        </a:rPr>
                        <a:t>Carney complex</a:t>
                      </a:r>
                    </a:p>
                  </a:txBody>
                  <a:tcPr marL="68580" marR="68580" marT="34290" marB="34290"/>
                </a:tc>
                <a:tc>
                  <a:txBody>
                    <a:bodyPr/>
                    <a:lstStyle/>
                    <a:p>
                      <a:pPr algn="l" fontAlgn="t"/>
                      <a:r>
                        <a:rPr lang="en-US" sz="1100" dirty="0">
                          <a:effectLst/>
                        </a:rPr>
                        <a:t>Horvath et al. </a:t>
                      </a:r>
                    </a:p>
                  </a:txBody>
                  <a:tcPr marL="68580" marR="68580" marT="34290" marB="34290"/>
                </a:tc>
                <a:extLst>
                  <a:ext uri="{0D108BD9-81ED-4DB2-BD59-A6C34878D82A}">
                    <a16:rowId xmlns:a16="http://schemas.microsoft.com/office/drawing/2014/main" val="10005"/>
                  </a:ext>
                </a:extLst>
              </a:tr>
              <a:tr h="388620">
                <a:tc>
                  <a:txBody>
                    <a:bodyPr/>
                    <a:lstStyle/>
                    <a:p>
                      <a:pPr algn="l" fontAlgn="t"/>
                      <a:r>
                        <a:rPr lang="en-US" sz="1100">
                          <a:effectLst/>
                        </a:rPr>
                        <a:t>PTCH</a:t>
                      </a:r>
                    </a:p>
                  </a:txBody>
                  <a:tcPr marL="68580" marR="68580" marT="34290" marB="34290"/>
                </a:tc>
                <a:tc>
                  <a:txBody>
                    <a:bodyPr/>
                    <a:lstStyle/>
                    <a:p>
                      <a:pPr algn="l" fontAlgn="t"/>
                      <a:r>
                        <a:rPr lang="en-US" sz="1100">
                          <a:effectLst/>
                        </a:rPr>
                        <a:t>Nevoid basal cell carcinoma syndrome</a:t>
                      </a:r>
                    </a:p>
                  </a:txBody>
                  <a:tcPr marL="68580" marR="68580" marT="34290" marB="34290"/>
                </a:tc>
                <a:tc>
                  <a:txBody>
                    <a:bodyPr/>
                    <a:lstStyle/>
                    <a:p>
                      <a:pPr algn="l" fontAlgn="t"/>
                      <a:r>
                        <a:rPr lang="en-US" sz="1100" dirty="0" err="1">
                          <a:effectLst/>
                        </a:rPr>
                        <a:t>Shimkets</a:t>
                      </a:r>
                      <a:r>
                        <a:rPr lang="en-US" sz="1100" dirty="0">
                          <a:effectLst/>
                        </a:rPr>
                        <a:t> et al. </a:t>
                      </a:r>
                    </a:p>
                  </a:txBody>
                  <a:tcPr marL="68580" marR="68580" marT="34290" marB="34290"/>
                </a:tc>
                <a:extLst>
                  <a:ext uri="{0D108BD9-81ED-4DB2-BD59-A6C34878D82A}">
                    <a16:rowId xmlns:a16="http://schemas.microsoft.com/office/drawing/2014/main" val="10006"/>
                  </a:ext>
                </a:extLst>
              </a:tr>
              <a:tr h="267443">
                <a:tc>
                  <a:txBody>
                    <a:bodyPr/>
                    <a:lstStyle/>
                    <a:p>
                      <a:pPr algn="l" fontAlgn="t"/>
                      <a:r>
                        <a:rPr lang="hr-HR" sz="1100">
                          <a:effectLst/>
                        </a:rPr>
                        <a:t>RB1</a:t>
                      </a:r>
                    </a:p>
                  </a:txBody>
                  <a:tcPr marL="68580" marR="68580" marT="34290" marB="34290"/>
                </a:tc>
                <a:tc>
                  <a:txBody>
                    <a:bodyPr/>
                    <a:lstStyle/>
                    <a:p>
                      <a:pPr algn="l" fontAlgn="t"/>
                      <a:r>
                        <a:rPr lang="en-US" sz="1100">
                          <a:effectLst/>
                        </a:rPr>
                        <a:t>Familial retinoblastoma</a:t>
                      </a:r>
                    </a:p>
                  </a:txBody>
                  <a:tcPr marL="68580" marR="68580" marT="34290" marB="34290"/>
                </a:tc>
                <a:tc>
                  <a:txBody>
                    <a:bodyPr/>
                    <a:lstStyle/>
                    <a:p>
                      <a:pPr algn="l" fontAlgn="t"/>
                      <a:r>
                        <a:rPr lang="en-US" sz="1100" dirty="0" err="1">
                          <a:effectLst/>
                        </a:rPr>
                        <a:t>Bremner</a:t>
                      </a:r>
                      <a:r>
                        <a:rPr lang="en-US" sz="1100" dirty="0">
                          <a:effectLst/>
                        </a:rPr>
                        <a:t> et al. </a:t>
                      </a:r>
                    </a:p>
                  </a:txBody>
                  <a:tcPr marL="68580" marR="68580" marT="34290" marB="34290"/>
                </a:tc>
                <a:extLst>
                  <a:ext uri="{0D108BD9-81ED-4DB2-BD59-A6C34878D82A}">
                    <a16:rowId xmlns:a16="http://schemas.microsoft.com/office/drawing/2014/main" val="10007"/>
                  </a:ext>
                </a:extLst>
              </a:tr>
              <a:tr h="267443">
                <a:tc>
                  <a:txBody>
                    <a:bodyPr/>
                    <a:lstStyle/>
                    <a:p>
                      <a:pPr algn="l" fontAlgn="t"/>
                      <a:r>
                        <a:rPr lang="en-US" sz="1100">
                          <a:effectLst/>
                        </a:rPr>
                        <a:t>SDHB</a:t>
                      </a:r>
                    </a:p>
                  </a:txBody>
                  <a:tcPr marL="68580" marR="68580" marT="34290" marB="34290"/>
                </a:tc>
                <a:tc>
                  <a:txBody>
                    <a:bodyPr/>
                    <a:lstStyle/>
                    <a:p>
                      <a:pPr algn="l" fontAlgn="t"/>
                      <a:r>
                        <a:rPr lang="en-US" sz="1100" dirty="0">
                          <a:effectLst/>
                        </a:rPr>
                        <a:t>Familial </a:t>
                      </a:r>
                      <a:r>
                        <a:rPr lang="en-US" sz="1100" dirty="0" err="1">
                          <a:effectLst/>
                        </a:rPr>
                        <a:t>paraganglioma</a:t>
                      </a:r>
                      <a:endParaRPr lang="en-US" sz="1100" dirty="0">
                        <a:effectLst/>
                      </a:endParaRPr>
                    </a:p>
                  </a:txBody>
                  <a:tcPr marL="68580" marR="68580" marT="34290" marB="34290"/>
                </a:tc>
                <a:tc>
                  <a:txBody>
                    <a:bodyPr/>
                    <a:lstStyle/>
                    <a:p>
                      <a:pPr algn="l" fontAlgn="t"/>
                      <a:r>
                        <a:rPr lang="en-US" sz="1100" dirty="0" err="1">
                          <a:effectLst/>
                        </a:rPr>
                        <a:t>Cascon</a:t>
                      </a:r>
                      <a:r>
                        <a:rPr lang="en-US" sz="1100" dirty="0">
                          <a:effectLst/>
                        </a:rPr>
                        <a:t> et al. </a:t>
                      </a:r>
                    </a:p>
                  </a:txBody>
                  <a:tcPr marL="68580" marR="68580" marT="34290" marB="34290"/>
                </a:tc>
                <a:extLst>
                  <a:ext uri="{0D108BD9-81ED-4DB2-BD59-A6C34878D82A}">
                    <a16:rowId xmlns:a16="http://schemas.microsoft.com/office/drawing/2014/main" val="10008"/>
                  </a:ext>
                </a:extLst>
              </a:tr>
            </a:tbl>
          </a:graphicData>
        </a:graphic>
      </p:graphicFrame>
      <p:sp>
        <p:nvSpPr>
          <p:cNvPr id="7" name="TextBox 6"/>
          <p:cNvSpPr txBox="1"/>
          <p:nvPr/>
        </p:nvSpPr>
        <p:spPr>
          <a:xfrm>
            <a:off x="3090333" y="305224"/>
            <a:ext cx="4519827" cy="646331"/>
          </a:xfrm>
          <a:prstGeom prst="rect">
            <a:avLst/>
          </a:prstGeom>
          <a:noFill/>
        </p:spPr>
        <p:txBody>
          <a:bodyPr wrap="none" rtlCol="0">
            <a:spAutoFit/>
          </a:bodyPr>
          <a:lstStyle/>
          <a:p>
            <a:pPr algn="ctr"/>
            <a:r>
              <a:rPr lang="en-US" sz="3600" dirty="0">
                <a:latin typeface="+mj-lt"/>
                <a:ea typeface="+mj-ea"/>
                <a:cs typeface="+mj-cs"/>
              </a:rPr>
              <a:t>SVs</a:t>
            </a:r>
            <a:r>
              <a:rPr lang="en-US" sz="2400" dirty="0"/>
              <a:t> </a:t>
            </a:r>
            <a:r>
              <a:rPr lang="en-US" sz="3600" dirty="0">
                <a:latin typeface="+mj-lt"/>
                <a:ea typeface="+mj-ea"/>
                <a:cs typeface="+mj-cs"/>
              </a:rPr>
              <a:t>and</a:t>
            </a:r>
            <a:r>
              <a:rPr lang="en-US" sz="2400" dirty="0"/>
              <a:t> </a:t>
            </a:r>
            <a:r>
              <a:rPr lang="en-US" sz="3600" dirty="0">
                <a:latin typeface="+mj-lt"/>
                <a:ea typeface="+mj-ea"/>
                <a:cs typeface="+mj-cs"/>
              </a:rPr>
              <a:t>Human</a:t>
            </a:r>
            <a:r>
              <a:rPr lang="en-US" sz="2400" dirty="0"/>
              <a:t> </a:t>
            </a:r>
            <a:r>
              <a:rPr lang="en-US" sz="3600" dirty="0">
                <a:latin typeface="+mj-lt"/>
                <a:ea typeface="+mj-ea"/>
                <a:cs typeface="+mj-cs"/>
              </a:rPr>
              <a:t>Disease</a:t>
            </a:r>
          </a:p>
        </p:txBody>
      </p:sp>
      <p:sp>
        <p:nvSpPr>
          <p:cNvPr id="9" name="TextBox 8"/>
          <p:cNvSpPr txBox="1"/>
          <p:nvPr/>
        </p:nvSpPr>
        <p:spPr>
          <a:xfrm>
            <a:off x="5706534" y="1245024"/>
            <a:ext cx="3361267" cy="715581"/>
          </a:xfrm>
          <a:prstGeom prst="rect">
            <a:avLst/>
          </a:prstGeom>
          <a:noFill/>
        </p:spPr>
        <p:txBody>
          <a:bodyPr wrap="square" rtlCol="0">
            <a:spAutoFit/>
          </a:bodyPr>
          <a:lstStyle/>
          <a:p>
            <a:r>
              <a:rPr lang="en-US" sz="1350" dirty="0"/>
              <a:t>Germline cancer genes in the Cancer Genes Census reported to be mutated by genomic deletion or duplication</a:t>
            </a:r>
          </a:p>
        </p:txBody>
      </p:sp>
      <p:sp>
        <p:nvSpPr>
          <p:cNvPr id="11" name="TextBox 10"/>
          <p:cNvSpPr txBox="1"/>
          <p:nvPr/>
        </p:nvSpPr>
        <p:spPr>
          <a:xfrm>
            <a:off x="7888151" y="5732710"/>
            <a:ext cx="1154483" cy="300082"/>
          </a:xfrm>
          <a:prstGeom prst="rect">
            <a:avLst/>
          </a:prstGeom>
          <a:noFill/>
        </p:spPr>
        <p:txBody>
          <a:bodyPr wrap="none" rtlCol="0">
            <a:spAutoFit/>
          </a:bodyPr>
          <a:lstStyle/>
          <a:p>
            <a:r>
              <a:rPr lang="en-US" sz="1350" dirty="0"/>
              <a:t>(</a:t>
            </a:r>
            <a:r>
              <a:rPr lang="en-US" sz="1350" dirty="0" err="1"/>
              <a:t>Shlien</a:t>
            </a:r>
            <a:r>
              <a:rPr lang="en-US" sz="1350" dirty="0"/>
              <a:t>, 2009)</a:t>
            </a:r>
          </a:p>
        </p:txBody>
      </p:sp>
    </p:spTree>
    <p:extLst>
      <p:ext uri="{BB962C8B-B14F-4D97-AF65-F5344CB8AC3E}">
        <p14:creationId xmlns:p14="http://schemas.microsoft.com/office/powerpoint/2010/main" val="185480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525963"/>
          </a:xfrm>
        </p:spPr>
        <p:txBody>
          <a:bodyPr/>
          <a:lstStyle/>
          <a:p>
            <a:r>
              <a:rPr lang="en-US" sz="2800" dirty="0"/>
              <a:t>Salivary amylase gene </a:t>
            </a:r>
            <a:r>
              <a:rPr lang="en-US" sz="2800" i="1" dirty="0"/>
              <a:t>Amy1</a:t>
            </a:r>
            <a:r>
              <a:rPr lang="en-US" sz="2800" dirty="0"/>
              <a:t>: More copy numbers in populations with high-starch diets.</a:t>
            </a:r>
          </a:p>
          <a:p>
            <a:pPr lvl="1"/>
            <a:endParaRPr lang="en-US" dirty="0"/>
          </a:p>
        </p:txBody>
      </p:sp>
      <p:sp>
        <p:nvSpPr>
          <p:cNvPr id="4" name="Title 3"/>
          <p:cNvSpPr>
            <a:spLocks noGrp="1"/>
          </p:cNvSpPr>
          <p:nvPr>
            <p:ph type="title"/>
          </p:nvPr>
        </p:nvSpPr>
        <p:spPr/>
        <p:txBody>
          <a:bodyPr/>
          <a:lstStyle/>
          <a:p>
            <a:r>
              <a:rPr lang="en-US" dirty="0"/>
              <a:t>Salivary amylase gene </a:t>
            </a:r>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15" name="TextBox 14"/>
          <p:cNvSpPr txBox="1"/>
          <p:nvPr/>
        </p:nvSpPr>
        <p:spPr>
          <a:xfrm>
            <a:off x="5892088" y="5611484"/>
            <a:ext cx="3251912" cy="338554"/>
          </a:xfrm>
          <a:prstGeom prst="rect">
            <a:avLst/>
          </a:prstGeom>
          <a:noFill/>
        </p:spPr>
        <p:txBody>
          <a:bodyPr wrap="none" rtlCol="0">
            <a:spAutoFit/>
          </a:bodyPr>
          <a:lstStyle/>
          <a:p>
            <a:r>
              <a:rPr lang="en-US" sz="1600" dirty="0"/>
              <a:t>Perry GH et al. Nature Genetics 2007</a:t>
            </a:r>
          </a:p>
        </p:txBody>
      </p:sp>
      <p:grpSp>
        <p:nvGrpSpPr>
          <p:cNvPr id="17" name="Group 16"/>
          <p:cNvGrpSpPr/>
          <p:nvPr/>
        </p:nvGrpSpPr>
        <p:grpSpPr>
          <a:xfrm>
            <a:off x="1364165" y="2434228"/>
            <a:ext cx="4445430" cy="3724540"/>
            <a:chOff x="2150467" y="2914594"/>
            <a:chExt cx="4445430" cy="3724540"/>
          </a:xfrm>
        </p:grpSpPr>
        <p:pic>
          <p:nvPicPr>
            <p:cNvPr id="11" name="Picture 5"/>
            <p:cNvPicPr>
              <a:picLocks noChangeAspect="1" noChangeArrowheads="1"/>
            </p:cNvPicPr>
            <p:nvPr/>
          </p:nvPicPr>
          <p:blipFill>
            <a:blip r:embed="rId4"/>
            <a:srcRect l="2007" t="11549" b="13634"/>
            <a:stretch>
              <a:fillRect/>
            </a:stretch>
          </p:blipFill>
          <p:spPr bwMode="auto">
            <a:xfrm>
              <a:off x="2222150" y="3877733"/>
              <a:ext cx="4373747" cy="1631231"/>
            </a:xfrm>
            <a:prstGeom prst="rect">
              <a:avLst/>
            </a:prstGeom>
            <a:noFill/>
            <a:ln w="9525">
              <a:noFill/>
              <a:miter lim="800000"/>
              <a:headEnd/>
              <a:tailEnd/>
            </a:ln>
          </p:spPr>
        </p:pic>
        <p:sp>
          <p:nvSpPr>
            <p:cNvPr id="13" name="TextBox 7"/>
            <p:cNvSpPr txBox="1">
              <a:spLocks noChangeArrowheads="1"/>
            </p:cNvSpPr>
            <p:nvPr/>
          </p:nvSpPr>
          <p:spPr bwMode="auto">
            <a:xfrm>
              <a:off x="3691467" y="5477933"/>
              <a:ext cx="1568450" cy="276225"/>
            </a:xfrm>
            <a:prstGeom prst="rect">
              <a:avLst/>
            </a:prstGeom>
            <a:noFill/>
            <a:ln w="9525">
              <a:noFill/>
              <a:miter lim="800000"/>
              <a:headEnd/>
              <a:tailEnd/>
            </a:ln>
          </p:spPr>
          <p:txBody>
            <a:bodyPr>
              <a:spAutoFit/>
            </a:bodyPr>
            <a:lstStyle/>
            <a:p>
              <a:pPr algn="ctr"/>
              <a:r>
                <a:rPr lang="en-US" sz="1200" dirty="0" err="1"/>
                <a:t>Biaka</a:t>
              </a:r>
              <a:r>
                <a:rPr lang="en-US" sz="1200" dirty="0"/>
                <a:t> (Africa)</a:t>
              </a:r>
              <a:endParaRPr lang="en-IE" sz="1200" dirty="0"/>
            </a:p>
          </p:txBody>
        </p:sp>
        <p:sp>
          <p:nvSpPr>
            <p:cNvPr id="14" name="TextBox 8"/>
            <p:cNvSpPr txBox="1">
              <a:spLocks noChangeArrowheads="1"/>
            </p:cNvSpPr>
            <p:nvPr/>
          </p:nvSpPr>
          <p:spPr bwMode="auto">
            <a:xfrm>
              <a:off x="5153554" y="5477933"/>
              <a:ext cx="1339850" cy="276225"/>
            </a:xfrm>
            <a:prstGeom prst="rect">
              <a:avLst/>
            </a:prstGeom>
            <a:noFill/>
            <a:ln w="9525">
              <a:noFill/>
              <a:miter lim="800000"/>
              <a:headEnd/>
              <a:tailEnd/>
            </a:ln>
          </p:spPr>
          <p:txBody>
            <a:bodyPr>
              <a:spAutoFit/>
            </a:bodyPr>
            <a:lstStyle/>
            <a:p>
              <a:pPr algn="ctr"/>
              <a:r>
                <a:rPr lang="en-US" sz="1200" dirty="0"/>
                <a:t>Chimpanzee</a:t>
              </a:r>
              <a:endParaRPr lang="en-IE" sz="1200" dirty="0"/>
            </a:p>
          </p:txBody>
        </p:sp>
        <p:sp>
          <p:nvSpPr>
            <p:cNvPr id="9" name="TextBox 7"/>
            <p:cNvSpPr txBox="1">
              <a:spLocks noChangeArrowheads="1"/>
            </p:cNvSpPr>
            <p:nvPr/>
          </p:nvSpPr>
          <p:spPr bwMode="auto">
            <a:xfrm>
              <a:off x="2150467" y="5494861"/>
              <a:ext cx="1568450" cy="276225"/>
            </a:xfrm>
            <a:prstGeom prst="rect">
              <a:avLst/>
            </a:prstGeom>
            <a:noFill/>
            <a:ln w="9525">
              <a:noFill/>
              <a:miter lim="800000"/>
              <a:headEnd/>
              <a:tailEnd/>
            </a:ln>
          </p:spPr>
          <p:txBody>
            <a:bodyPr>
              <a:spAutoFit/>
            </a:bodyPr>
            <a:lstStyle/>
            <a:p>
              <a:pPr algn="ctr"/>
              <a:r>
                <a:rPr lang="en-US" sz="1200" dirty="0"/>
                <a:t>Japanese</a:t>
              </a:r>
              <a:endParaRPr lang="en-IE" sz="1200" dirty="0"/>
            </a:p>
          </p:txBody>
        </p:sp>
        <p:pic>
          <p:nvPicPr>
            <p:cNvPr id="3" name="Picture 2"/>
            <p:cNvPicPr>
              <a:picLocks noChangeAspect="1"/>
            </p:cNvPicPr>
            <p:nvPr/>
          </p:nvPicPr>
          <p:blipFill>
            <a:blip r:embed="rId5"/>
            <a:stretch>
              <a:fillRect/>
            </a:stretch>
          </p:blipFill>
          <p:spPr>
            <a:xfrm>
              <a:off x="3887017" y="5771086"/>
              <a:ext cx="1159115" cy="868048"/>
            </a:xfrm>
            <a:prstGeom prst="rect">
              <a:avLst/>
            </a:prstGeom>
          </p:spPr>
        </p:pic>
        <p:pic>
          <p:nvPicPr>
            <p:cNvPr id="5" name="Picture 4"/>
            <p:cNvPicPr>
              <a:picLocks noChangeAspect="1"/>
            </p:cNvPicPr>
            <p:nvPr/>
          </p:nvPicPr>
          <p:blipFill>
            <a:blip r:embed="rId6"/>
            <a:stretch>
              <a:fillRect/>
            </a:stretch>
          </p:blipFill>
          <p:spPr>
            <a:xfrm>
              <a:off x="5714470" y="5771086"/>
              <a:ext cx="567797" cy="844882"/>
            </a:xfrm>
            <a:prstGeom prst="rect">
              <a:avLst/>
            </a:prstGeom>
          </p:spPr>
        </p:pic>
        <p:pic>
          <p:nvPicPr>
            <p:cNvPr id="7" name="Picture 6"/>
            <p:cNvPicPr>
              <a:picLocks noChangeAspect="1"/>
            </p:cNvPicPr>
            <p:nvPr/>
          </p:nvPicPr>
          <p:blipFill>
            <a:blip r:embed="rId7"/>
            <a:stretch>
              <a:fillRect/>
            </a:stretch>
          </p:blipFill>
          <p:spPr>
            <a:xfrm>
              <a:off x="2353734" y="5797628"/>
              <a:ext cx="1092526" cy="818340"/>
            </a:xfrm>
            <a:prstGeom prst="rect">
              <a:avLst/>
            </a:prstGeom>
          </p:spPr>
        </p:pic>
        <p:pic>
          <p:nvPicPr>
            <p:cNvPr id="8" name="Picture 7"/>
            <p:cNvPicPr>
              <a:picLocks noChangeAspect="1"/>
            </p:cNvPicPr>
            <p:nvPr/>
          </p:nvPicPr>
          <p:blipFill>
            <a:blip r:embed="rId8"/>
            <a:stretch>
              <a:fillRect/>
            </a:stretch>
          </p:blipFill>
          <p:spPr>
            <a:xfrm>
              <a:off x="2279596" y="3022599"/>
              <a:ext cx="1030189" cy="768349"/>
            </a:xfrm>
            <a:prstGeom prst="rect">
              <a:avLst/>
            </a:prstGeom>
          </p:spPr>
        </p:pic>
        <p:pic>
          <p:nvPicPr>
            <p:cNvPr id="10" name="Picture 9"/>
            <p:cNvPicPr>
              <a:picLocks noChangeAspect="1"/>
            </p:cNvPicPr>
            <p:nvPr/>
          </p:nvPicPr>
          <p:blipFill>
            <a:blip r:embed="rId9"/>
            <a:stretch>
              <a:fillRect/>
            </a:stretch>
          </p:blipFill>
          <p:spPr>
            <a:xfrm>
              <a:off x="3718917" y="2914594"/>
              <a:ext cx="1327215" cy="876354"/>
            </a:xfrm>
            <a:prstGeom prst="rect">
              <a:avLst/>
            </a:prstGeom>
          </p:spPr>
        </p:pic>
        <p:pic>
          <p:nvPicPr>
            <p:cNvPr id="16" name="Picture 15"/>
            <p:cNvPicPr>
              <a:picLocks noChangeAspect="1"/>
            </p:cNvPicPr>
            <p:nvPr/>
          </p:nvPicPr>
          <p:blipFill>
            <a:blip r:embed="rId10"/>
            <a:stretch>
              <a:fillRect/>
            </a:stretch>
          </p:blipFill>
          <p:spPr>
            <a:xfrm>
              <a:off x="5342301" y="2914594"/>
              <a:ext cx="1151103" cy="861025"/>
            </a:xfrm>
            <a:prstGeom prst="rect">
              <a:avLst/>
            </a:prstGeom>
          </p:spPr>
        </p:pic>
      </p:grpSp>
      <p:sp>
        <p:nvSpPr>
          <p:cNvPr id="21"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22"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23"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9</a:t>
            </a:fld>
            <a:endParaRPr lang="en-US" dirty="0"/>
          </a:p>
        </p:txBody>
      </p:sp>
    </p:spTree>
    <p:extLst>
      <p:ext uri="{BB962C8B-B14F-4D97-AF65-F5344CB8AC3E}">
        <p14:creationId xmlns:p14="http://schemas.microsoft.com/office/powerpoint/2010/main" val="311426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19164</TotalTime>
  <Words>4963</Words>
  <Application>Microsoft Macintosh PowerPoint</Application>
  <PresentationFormat>On-screen Show (4:3)</PresentationFormat>
  <Paragraphs>895</Paragraphs>
  <Slides>48</Slides>
  <Notes>33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55" baseType="lpstr">
      <vt:lpstr>新細明體</vt:lpstr>
      <vt:lpstr>Arial</vt:lpstr>
      <vt:lpstr>Calibri</vt:lpstr>
      <vt:lpstr>Cambria Math</vt:lpstr>
      <vt:lpstr>Office Theme</vt:lpstr>
      <vt:lpstr>Acrobat Document</vt:lpstr>
      <vt:lpstr>Slide</vt:lpstr>
      <vt:lpstr>Part I: A Brief Introduction to  Bioinformatics in Human Genetics</vt:lpstr>
      <vt:lpstr>Outline</vt:lpstr>
      <vt:lpstr>Bioinformatics</vt:lpstr>
      <vt:lpstr>Human’s Place in Nature</vt:lpstr>
      <vt:lpstr>Map of early human Migrations “Out-of-Africa”</vt:lpstr>
      <vt:lpstr>Genetic Variants</vt:lpstr>
      <vt:lpstr>SVs and Human Disease</vt:lpstr>
      <vt:lpstr>PowerPoint Presentation</vt:lpstr>
      <vt:lpstr>Salivary amylase gene </vt:lpstr>
      <vt:lpstr>AMY1 and Obesity</vt:lpstr>
      <vt:lpstr>PowerPoint Presentation</vt:lpstr>
      <vt:lpstr>Personal Genomics</vt:lpstr>
      <vt:lpstr>Big Data Era for Genetics</vt:lpstr>
      <vt:lpstr>The 1000 Genomes Project</vt:lpstr>
      <vt:lpstr>Clinical Sequencing – Federal Initiatives  </vt:lpstr>
      <vt:lpstr>Clinical Sequencing – Private Sections </vt:lpstr>
      <vt:lpstr>From Genomics to Metagenomics</vt:lpstr>
      <vt:lpstr>Outline</vt:lpstr>
      <vt:lpstr>Genome Wide Association Study</vt:lpstr>
      <vt:lpstr>Strategies for Genetic Analysis</vt:lpstr>
      <vt:lpstr>Approaches to Association Studies</vt:lpstr>
      <vt:lpstr>PowerPoint Presentation</vt:lpstr>
      <vt:lpstr>PowerPoint Presentation</vt:lpstr>
      <vt:lpstr>Missing/Hidden Heritability</vt:lpstr>
      <vt:lpstr>Joint Effect of Genetic Variants</vt:lpstr>
      <vt:lpstr>Challenges</vt:lpstr>
      <vt:lpstr>Methodology - CNVnet</vt:lpstr>
      <vt:lpstr>Results: CEU vs. non-CEU</vt:lpstr>
      <vt:lpstr>Outline</vt:lpstr>
      <vt:lpstr>MicroRNAs and Ovarian Cancer</vt:lpstr>
      <vt:lpstr>Questions and Approach</vt:lpstr>
      <vt:lpstr>PowerPoint Presentation</vt:lpstr>
      <vt:lpstr>PowerPoint Presentation</vt:lpstr>
      <vt:lpstr>Multi-Omics Data Integration</vt:lpstr>
      <vt:lpstr>PowerPoint Presentation</vt:lpstr>
      <vt:lpstr>Missing/Hidden Heritability</vt:lpstr>
      <vt:lpstr>Sparse Learning and Predictive Modeling of Genomic Data</vt:lpstr>
      <vt:lpstr>Sparse Learning and Shrinkage</vt:lpstr>
      <vt:lpstr>EpiEBEN: An Epistasis Workflow</vt:lpstr>
      <vt:lpstr>Yeast Epistasis Analysis</vt:lpstr>
      <vt:lpstr>Multi-locus multi-trait  Epistasis Analysis</vt:lpstr>
      <vt:lpstr>Overview</vt:lpstr>
      <vt:lpstr>eQTL Mapping</vt:lpstr>
      <vt:lpstr>Problem</vt:lpstr>
      <vt:lpstr>Sparse Learning for eQTL Mapping</vt:lpstr>
      <vt:lpstr>Two-Graph Guided Multi-task Lasso</vt:lpstr>
      <vt:lpstr>Machine Learning Workflow for Modeling High-dimensional Multi-omics Data</vt:lpstr>
      <vt:lpstr>Extension to Spike-and-Slab Lasso Models</vt:lpstr>
    </vt:vector>
  </TitlesOfParts>
  <Company>UNCC</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Sparse Learning Approaches to Characterizing Human Genetic Variation</dc:title>
  <dc:creator>Xinghua Shi</dc:creator>
  <cp:lastModifiedBy>Shi, Xinghua</cp:lastModifiedBy>
  <cp:revision>616</cp:revision>
  <dcterms:created xsi:type="dcterms:W3CDTF">2014-09-18T20:24:23Z</dcterms:created>
  <dcterms:modified xsi:type="dcterms:W3CDTF">2018-11-27T20:34:03Z</dcterms:modified>
</cp:coreProperties>
</file>